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7" r:id="rId2"/>
    <p:sldMasterId id="2147483666" r:id="rId3"/>
    <p:sldMasterId id="2147483659" r:id="rId4"/>
    <p:sldMasterId id="2147483661" r:id="rId5"/>
    <p:sldMasterId id="2147483663" r:id="rId6"/>
  </p:sldMasterIdLst>
  <p:sldIdLst>
    <p:sldId id="256" r:id="rId7"/>
    <p:sldId id="257" r:id="rId8"/>
    <p:sldId id="335" r:id="rId9"/>
    <p:sldId id="344" r:id="rId10"/>
    <p:sldId id="326" r:id="rId11"/>
    <p:sldId id="347" r:id="rId12"/>
    <p:sldId id="348" r:id="rId13"/>
    <p:sldId id="343" r:id="rId14"/>
    <p:sldId id="270" r:id="rId15"/>
    <p:sldId id="363" r:id="rId16"/>
    <p:sldId id="367" r:id="rId17"/>
    <p:sldId id="364" r:id="rId18"/>
    <p:sldId id="368" r:id="rId19"/>
    <p:sldId id="276" r:id="rId20"/>
    <p:sldId id="299" r:id="rId21"/>
    <p:sldId id="359" r:id="rId22"/>
    <p:sldId id="362" r:id="rId23"/>
    <p:sldId id="325" r:id="rId24"/>
    <p:sldId id="267" r:id="rId25"/>
    <p:sldId id="346" r:id="rId26"/>
    <p:sldId id="317" r:id="rId27"/>
    <p:sldId id="366" r:id="rId2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iton Oliveira de Souza" initials="EOdS" lastIdx="1" clrIdx="0">
    <p:extLst>
      <p:ext uri="{19B8F6BF-5375-455C-9EA6-DF929625EA0E}">
        <p15:presenceInfo xmlns:p15="http://schemas.microsoft.com/office/powerpoint/2012/main" userId="S-1-5-21-1328563521-1209937198-3464158800-291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C9B"/>
    <a:srgbClr val="4256BA"/>
    <a:srgbClr val="ADB9CA"/>
    <a:srgbClr val="FFFF00"/>
    <a:srgbClr val="A0C1D5"/>
    <a:srgbClr val="E5A667"/>
    <a:srgbClr val="746124"/>
    <a:srgbClr val="A08724"/>
    <a:srgbClr val="D6BF76"/>
    <a:srgbClr val="3434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usterFS.sad.infovia-mt\SETORIAL$\PUBLIC_SUPREV\3-DIAF\2%20-%20COORDENADORIA%20DE%20GESTAO%20DE%20ATIVOS\2%20-%20COORDENADORIA%20DE%20INVESTIMENTOS\Reforma%20da%20previd&#234;ncia\Ativos%20versus%20Inativ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lusterFS.sad.infovia-mt\SETORIAL$\PUBLIC_SUPREV\3-DIAF\2%20-%20COORDENADORIA%20DE%20GESTAO%20DE%20ATIVOS\2%20-%20COORDENADORIA%20DE%20INVESTIMENTOS\Reforma%20da%20previd&#234;ncia\Rascunhos%20p&#243;s%20governandor%20....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Planilha1!$D$7</c:f>
              <c:strCache>
                <c:ptCount val="1"/>
                <c:pt idx="0">
                  <c:v>Ativos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Planilha1!$C$8:$C$15</c:f>
              <c:strCach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 *</c:v>
                </c:pt>
                <c:pt idx="4">
                  <c:v>2020 *</c:v>
                </c:pt>
                <c:pt idx="5">
                  <c:v>2021 *</c:v>
                </c:pt>
                <c:pt idx="6">
                  <c:v>2022 *</c:v>
                </c:pt>
                <c:pt idx="7">
                  <c:v>2023 *</c:v>
                </c:pt>
              </c:strCache>
            </c:strRef>
          </c:cat>
          <c:val>
            <c:numRef>
              <c:f>Planilha1!$D$8:$D$15</c:f>
              <c:numCache>
                <c:formatCode>#,##0</c:formatCode>
                <c:ptCount val="8"/>
                <c:pt idx="0">
                  <c:v>45596</c:v>
                </c:pt>
                <c:pt idx="1">
                  <c:v>43774</c:v>
                </c:pt>
                <c:pt idx="2">
                  <c:v>47183</c:v>
                </c:pt>
                <c:pt idx="3">
                  <c:v>45183</c:v>
                </c:pt>
                <c:pt idx="4">
                  <c:v>43279</c:v>
                </c:pt>
                <c:pt idx="5">
                  <c:v>42079</c:v>
                </c:pt>
                <c:pt idx="6">
                  <c:v>40879</c:v>
                </c:pt>
                <c:pt idx="7">
                  <c:v>39679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9A-441B-BB3E-8D8B92828D41}"/>
            </c:ext>
          </c:extLst>
        </c:ser>
        <c:ser>
          <c:idx val="1"/>
          <c:order val="1"/>
          <c:tx>
            <c:strRef>
              <c:f>Planilha1!$E$7</c:f>
              <c:strCache>
                <c:ptCount val="1"/>
                <c:pt idx="0">
                  <c:v>Inativos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Planilha1!$C$8:$C$15</c:f>
              <c:strCach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 *</c:v>
                </c:pt>
                <c:pt idx="4">
                  <c:v>2020 *</c:v>
                </c:pt>
                <c:pt idx="5">
                  <c:v>2021 *</c:v>
                </c:pt>
                <c:pt idx="6">
                  <c:v>2022 *</c:v>
                </c:pt>
                <c:pt idx="7">
                  <c:v>2023 *</c:v>
                </c:pt>
              </c:strCache>
            </c:strRef>
          </c:cat>
          <c:val>
            <c:numRef>
              <c:f>Planilha1!$E$8:$E$15</c:f>
              <c:numCache>
                <c:formatCode>#,##0</c:formatCode>
                <c:ptCount val="8"/>
                <c:pt idx="0">
                  <c:v>31768</c:v>
                </c:pt>
                <c:pt idx="1">
                  <c:v>33399</c:v>
                </c:pt>
                <c:pt idx="2">
                  <c:v>34182</c:v>
                </c:pt>
                <c:pt idx="3">
                  <c:v>36182</c:v>
                </c:pt>
                <c:pt idx="4">
                  <c:v>37106</c:v>
                </c:pt>
                <c:pt idx="5">
                  <c:v>38306</c:v>
                </c:pt>
                <c:pt idx="6">
                  <c:v>39506</c:v>
                </c:pt>
                <c:pt idx="7">
                  <c:v>40706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9A-441B-BB3E-8D8B92828D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6955664"/>
        <c:axId val="316943512"/>
      </c:barChart>
      <c:catAx>
        <c:axId val="31695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316943512"/>
        <c:crosses val="autoZero"/>
        <c:auto val="1"/>
        <c:lblAlgn val="ctr"/>
        <c:lblOffset val="100"/>
        <c:noMultiLvlLbl val="0"/>
      </c:catAx>
      <c:valAx>
        <c:axId val="316943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695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Planilha3!$E$3</c:f>
              <c:strCache>
                <c:ptCount val="1"/>
                <c:pt idx="0">
                  <c:v>Anual</c:v>
                </c:pt>
              </c:strCache>
            </c:strRef>
          </c:tx>
          <c:spPr>
            <a:ln w="38100" cap="rnd" cmpd="sng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Planilha3!$D$4:$D$13</c:f>
              <c:numCache>
                <c:formatCode>General</c:formatCode>
                <c:ptCount val="1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</c:numCache>
            </c:numRef>
          </c:cat>
          <c:val>
            <c:numRef>
              <c:f>Planilha3!$E$4:$E$13</c:f>
              <c:numCache>
                <c:formatCode>#,##0.00</c:formatCode>
                <c:ptCount val="10"/>
                <c:pt idx="0">
                  <c:v>1415801000</c:v>
                </c:pt>
                <c:pt idx="1">
                  <c:v>1796697651.5051515</c:v>
                </c:pt>
                <c:pt idx="2">
                  <c:v>2078889479.0957348</c:v>
                </c:pt>
                <c:pt idx="3">
                  <c:v>2405402746.9087191</c:v>
                </c:pt>
                <c:pt idx="4">
                  <c:v>2783198641.8791056</c:v>
                </c:pt>
                <c:pt idx="5">
                  <c:v>3220331684.626472</c:v>
                </c:pt>
                <c:pt idx="6">
                  <c:v>3625771443.7209454</c:v>
                </c:pt>
                <c:pt idx="7">
                  <c:v>4082256068.4854126</c:v>
                </c:pt>
                <c:pt idx="8">
                  <c:v>4596212107.5077267</c:v>
                </c:pt>
                <c:pt idx="9">
                  <c:v>5174875211.8429499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CC-4E04-A000-B844A10FBABC}"/>
            </c:ext>
          </c:extLst>
        </c:ser>
        <c:ser>
          <c:idx val="1"/>
          <c:order val="1"/>
          <c:tx>
            <c:strRef>
              <c:f>Planilha3!$F$3</c:f>
              <c:strCache>
                <c:ptCount val="1"/>
                <c:pt idx="0">
                  <c:v>Acumulado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Planilha3!$D$4:$D$13</c:f>
              <c:numCache>
                <c:formatCode>General</c:formatCode>
                <c:ptCount val="1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</c:numCache>
            </c:numRef>
          </c:cat>
          <c:val>
            <c:numRef>
              <c:f>Planilha3!$F$4:$F$13</c:f>
              <c:numCache>
                <c:formatCode>#,##0.00</c:formatCode>
                <c:ptCount val="10"/>
                <c:pt idx="0">
                  <c:v>1415801000</c:v>
                </c:pt>
                <c:pt idx="1">
                  <c:v>3212498651.5051517</c:v>
                </c:pt>
                <c:pt idx="2">
                  <c:v>5291388130.6008863</c:v>
                </c:pt>
                <c:pt idx="3">
                  <c:v>7696790877.5096054</c:v>
                </c:pt>
                <c:pt idx="4">
                  <c:v>10479989519.38871</c:v>
                </c:pt>
                <c:pt idx="5">
                  <c:v>13700321204.015182</c:v>
                </c:pt>
                <c:pt idx="6">
                  <c:v>17326092647.73613</c:v>
                </c:pt>
                <c:pt idx="7">
                  <c:v>21408348716.221542</c:v>
                </c:pt>
                <c:pt idx="8">
                  <c:v>26004560823.729271</c:v>
                </c:pt>
                <c:pt idx="9">
                  <c:v>31179436035.57222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0CC-4E04-A000-B844A10FBA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upDownBars>
          <c:gapWidth val="219"/>
          <c:upBars>
            <c:spPr>
              <a:pattFill prst="trellis">
                <a:fgClr>
                  <a:schemeClr val="bg2">
                    <a:lumMod val="75000"/>
                  </a:schemeClr>
                </a:fgClr>
                <a:bgClr>
                  <a:schemeClr val="bg1"/>
                </a:bgClr>
              </a:pattFill>
              <a:ln w="9525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</c:upBars>
          <c:downBars>
            <c:spPr>
              <a:solidFill>
                <a:schemeClr val="dk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ownBars>
        </c:upDownBars>
        <c:marker val="1"/>
        <c:smooth val="0"/>
        <c:axId val="316949392"/>
        <c:axId val="316950176"/>
      </c:lineChart>
      <c:catAx>
        <c:axId val="31694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6950176"/>
        <c:crossesAt val="0"/>
        <c:auto val="1"/>
        <c:lblAlgn val="ctr"/>
        <c:lblOffset val="100"/>
        <c:noMultiLvlLbl val="0"/>
      </c:catAx>
      <c:valAx>
        <c:axId val="31695017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69493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Planilha2!$C$17</c:f>
              <c:strCache>
                <c:ptCount val="1"/>
                <c:pt idx="0">
                  <c:v>Déficit Financeiro RPPS Acumulado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Planilha2!$A$18:$A$27</c:f>
              <c:numCache>
                <c:formatCode>General</c:formatCode>
                <c:ptCount val="1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</c:numCache>
            </c:numRef>
          </c:cat>
          <c:val>
            <c:numRef>
              <c:f>Planilha2!$C$18:$C$27</c:f>
              <c:numCache>
                <c:formatCode>#,##0</c:formatCode>
                <c:ptCount val="10"/>
                <c:pt idx="0">
                  <c:v>1415801000</c:v>
                </c:pt>
                <c:pt idx="1">
                  <c:v>3212498651.5051517</c:v>
                </c:pt>
                <c:pt idx="2">
                  <c:v>5291388130.6008863</c:v>
                </c:pt>
                <c:pt idx="3">
                  <c:v>7696790877.5096054</c:v>
                </c:pt>
                <c:pt idx="4">
                  <c:v>10479989519.38871</c:v>
                </c:pt>
                <c:pt idx="5">
                  <c:v>13700321204.015182</c:v>
                </c:pt>
                <c:pt idx="6">
                  <c:v>17326092647.73613</c:v>
                </c:pt>
                <c:pt idx="7">
                  <c:v>21408348716.221542</c:v>
                </c:pt>
                <c:pt idx="8">
                  <c:v>26004560823.729271</c:v>
                </c:pt>
                <c:pt idx="9">
                  <c:v>31179436035.57222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A0-46E7-A035-6A6A3714FA62}"/>
            </c:ext>
          </c:extLst>
        </c:ser>
        <c:ser>
          <c:idx val="1"/>
          <c:order val="1"/>
          <c:tx>
            <c:strRef>
              <c:f>Planilha2!$E$17</c:f>
              <c:strCache>
                <c:ptCount val="1"/>
                <c:pt idx="0">
                  <c:v>Reforma Previdência Acumulado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Planilha2!$A$18:$A$27</c:f>
              <c:numCache>
                <c:formatCode>General</c:formatCode>
                <c:ptCount val="1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</c:numCache>
            </c:numRef>
          </c:cat>
          <c:val>
            <c:numRef>
              <c:f>Planilha2!$E$18:$E$27</c:f>
              <c:numCache>
                <c:formatCode>#,##0.00</c:formatCode>
                <c:ptCount val="10"/>
                <c:pt idx="0">
                  <c:v>2099284187.73</c:v>
                </c:pt>
                <c:pt idx="1">
                  <c:v>4372222340.75</c:v>
                </c:pt>
                <c:pt idx="2">
                  <c:v>6813440480.46</c:v>
                </c:pt>
                <c:pt idx="3">
                  <c:v>9456498155.6399994</c:v>
                </c:pt>
                <c:pt idx="4">
                  <c:v>12574875259.379999</c:v>
                </c:pt>
                <c:pt idx="5">
                  <c:v>15537333507.93</c:v>
                </c:pt>
                <c:pt idx="6">
                  <c:v>18343872901.290001</c:v>
                </c:pt>
                <c:pt idx="7">
                  <c:v>20838574584.279999</c:v>
                </c:pt>
                <c:pt idx="8">
                  <c:v>23021438556.899998</c:v>
                </c:pt>
                <c:pt idx="9">
                  <c:v>25048383674.329998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A0-46E7-A035-6A6A3714FA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632328"/>
        <c:axId val="463639216"/>
      </c:barChart>
      <c:catAx>
        <c:axId val="463632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pt-BR"/>
          </a:p>
        </c:txPr>
        <c:crossAx val="463639216"/>
        <c:crosses val="autoZero"/>
        <c:auto val="1"/>
        <c:lblAlgn val="ctr"/>
        <c:lblOffset val="100"/>
        <c:noMultiLvlLbl val="0"/>
      </c:catAx>
      <c:valAx>
        <c:axId val="46363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636323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253217" y="6356350"/>
            <a:ext cx="8494997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fld id="{E169DF65-21C2-4CFD-B176-C1B12106C8E6}" type="datetimeFigureOut">
              <a:rPr lang="pt-BR" smtClean="0"/>
              <a:pPr/>
              <a:t>13/11/2019</a:t>
            </a:fld>
            <a:r>
              <a:rPr lang="pt-BR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48280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253217" y="6356350"/>
            <a:ext cx="8494997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fld id="{E169DF65-21C2-4CFD-B176-C1B12106C8E6}" type="datetimeFigureOut">
              <a:rPr lang="pt-BR" smtClean="0"/>
              <a:pPr/>
              <a:t>13/11/2019</a:t>
            </a:fld>
            <a:r>
              <a:rPr lang="pt-BR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17914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253217" y="6356350"/>
            <a:ext cx="8494997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fld id="{E169DF65-21C2-4CFD-B176-C1B12106C8E6}" type="datetimeFigureOut">
              <a:rPr lang="pt-BR" smtClean="0"/>
              <a:pPr/>
              <a:t>13/11/2019</a:t>
            </a:fld>
            <a:r>
              <a:rPr lang="pt-BR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1620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253217" y="6356350"/>
            <a:ext cx="8494997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fld id="{E169DF65-21C2-4CFD-B176-C1B12106C8E6}" type="datetimeFigureOut">
              <a:rPr lang="pt-BR" smtClean="0"/>
              <a:pPr/>
              <a:t>13/11/2019</a:t>
            </a:fld>
            <a:r>
              <a:rPr lang="pt-BR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48881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253217" y="6356350"/>
            <a:ext cx="8494997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fld id="{E169DF65-21C2-4CFD-B176-C1B12106C8E6}" type="datetimeFigureOut">
              <a:rPr lang="pt-BR" smtClean="0"/>
              <a:pPr/>
              <a:t>13/11/2019</a:t>
            </a:fld>
            <a:r>
              <a:rPr lang="pt-BR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6664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253217" y="6356350"/>
            <a:ext cx="8494997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fld id="{E169DF65-21C2-4CFD-B176-C1B12106C8E6}" type="datetimeFigureOut">
              <a:rPr lang="pt-BR" smtClean="0"/>
              <a:pPr/>
              <a:t>13/11/2019</a:t>
            </a:fld>
            <a:r>
              <a:rPr lang="pt-BR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0613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54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A88B4313-454B-4520-A8E6-5611C95A61CE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729" y="6010443"/>
            <a:ext cx="3005797" cy="1014077"/>
          </a:xfrm>
          <a:prstGeom prst="rect">
            <a:avLst/>
          </a:prstGeom>
        </p:spPr>
      </p:pic>
      <p:sp>
        <p:nvSpPr>
          <p:cNvPr id="4" name="Espaço Reservado para Data 1"/>
          <p:cNvSpPr>
            <a:spLocks noGrp="1"/>
          </p:cNvSpPr>
          <p:nvPr>
            <p:ph type="dt" sz="half" idx="2"/>
          </p:nvPr>
        </p:nvSpPr>
        <p:spPr>
          <a:xfrm>
            <a:off x="253217" y="6356350"/>
            <a:ext cx="8494997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fld id="{E169DF65-21C2-4CFD-B176-C1B12106C8E6}" type="datetimeFigureOut">
              <a:rPr lang="pt-BR" smtClean="0"/>
              <a:pPr/>
              <a:t>13/11/2019</a:t>
            </a:fld>
            <a:r>
              <a:rPr lang="pt-BR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04906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4DAD0F32-4EE2-48D4-87E6-81784038EFBB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ADB9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729" y="6010443"/>
            <a:ext cx="3005797" cy="1014077"/>
          </a:xfrm>
          <a:prstGeom prst="rect">
            <a:avLst/>
          </a:prstGeom>
        </p:spPr>
      </p:pic>
      <p:sp>
        <p:nvSpPr>
          <p:cNvPr id="4" name="Espaço Reservado para Data 1"/>
          <p:cNvSpPr>
            <a:spLocks noGrp="1"/>
          </p:cNvSpPr>
          <p:nvPr>
            <p:ph type="dt" sz="half" idx="2"/>
          </p:nvPr>
        </p:nvSpPr>
        <p:spPr>
          <a:xfrm>
            <a:off x="253217" y="6356350"/>
            <a:ext cx="8494997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fld id="{E169DF65-21C2-4CFD-B176-C1B12106C8E6}" type="datetimeFigureOut">
              <a:rPr lang="pt-BR" smtClean="0"/>
              <a:pPr/>
              <a:t>13/11/2019</a:t>
            </a:fld>
            <a:r>
              <a:rPr lang="pt-BR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97962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2D2E754A-8184-46D7-A828-6C50E45D5C97}"/>
              </a:ext>
            </a:extLst>
          </p:cNvPr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729" y="6010443"/>
            <a:ext cx="3005797" cy="1014077"/>
          </a:xfrm>
          <a:prstGeom prst="rect">
            <a:avLst/>
          </a:prstGeom>
        </p:spPr>
      </p:pic>
      <p:sp>
        <p:nvSpPr>
          <p:cNvPr id="4" name="Espaço Reservado para Data 1"/>
          <p:cNvSpPr>
            <a:spLocks noGrp="1"/>
          </p:cNvSpPr>
          <p:nvPr>
            <p:ph type="dt" sz="half" idx="2"/>
          </p:nvPr>
        </p:nvSpPr>
        <p:spPr>
          <a:xfrm>
            <a:off x="253217" y="6356350"/>
            <a:ext cx="8494997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fld id="{E169DF65-21C2-4CFD-B176-C1B12106C8E6}" type="datetimeFigureOut">
              <a:rPr lang="pt-BR" smtClean="0"/>
              <a:pPr/>
              <a:t>13/11/2019</a:t>
            </a:fld>
            <a:r>
              <a:rPr lang="pt-BR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05461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10D99D6A-B2FB-4761-AD3E-1DB4B52C2BBA}"/>
              </a:ext>
            </a:extLst>
          </p:cNvPr>
          <p:cNvSpPr/>
          <p:nvPr userDrawn="1"/>
        </p:nvSpPr>
        <p:spPr>
          <a:xfrm>
            <a:off x="0" y="6149055"/>
            <a:ext cx="12192000" cy="70894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729" y="6010443"/>
            <a:ext cx="3005797" cy="1014077"/>
          </a:xfrm>
          <a:prstGeom prst="rect">
            <a:avLst/>
          </a:prstGeom>
        </p:spPr>
      </p:pic>
      <p:sp>
        <p:nvSpPr>
          <p:cNvPr id="4" name="Espaço Reservado para Data 1"/>
          <p:cNvSpPr>
            <a:spLocks noGrp="1"/>
          </p:cNvSpPr>
          <p:nvPr>
            <p:ph type="dt" sz="half" idx="2"/>
          </p:nvPr>
        </p:nvSpPr>
        <p:spPr>
          <a:xfrm>
            <a:off x="253217" y="6356350"/>
            <a:ext cx="8494997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fld id="{E169DF65-21C2-4CFD-B176-C1B12106C8E6}" type="datetimeFigureOut">
              <a:rPr lang="pt-BR" smtClean="0"/>
              <a:pPr/>
              <a:t>13/11/2019</a:t>
            </a:fld>
            <a:r>
              <a:rPr lang="pt-BR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1204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4256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729" y="6010443"/>
            <a:ext cx="3005797" cy="1014077"/>
          </a:xfrm>
          <a:prstGeom prst="rect">
            <a:avLst/>
          </a:prstGeom>
        </p:spPr>
      </p:pic>
      <p:sp>
        <p:nvSpPr>
          <p:cNvPr id="4" name="Espaço Reservado para Data 1"/>
          <p:cNvSpPr>
            <a:spLocks noGrp="1"/>
          </p:cNvSpPr>
          <p:nvPr>
            <p:ph type="dt" sz="half" idx="2"/>
          </p:nvPr>
        </p:nvSpPr>
        <p:spPr>
          <a:xfrm>
            <a:off x="253217" y="6356350"/>
            <a:ext cx="8494997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fld id="{E169DF65-21C2-4CFD-B176-C1B12106C8E6}" type="datetimeFigureOut">
              <a:rPr lang="pt-BR" smtClean="0"/>
              <a:pPr/>
              <a:t>13/11/2019</a:t>
            </a:fld>
            <a:r>
              <a:rPr lang="pt-BR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0967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Relationship Id="rId5" Type="http://schemas.openxmlformats.org/officeDocument/2006/relationships/slide" Target="slide20.xml"/><Relationship Id="rId4" Type="http://schemas.openxmlformats.org/officeDocument/2006/relationships/slide" Target="slid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fld id="{E169DF65-21C2-4CFD-B176-C1B12106C8E6}" type="datetimeFigureOut">
              <a:rPr lang="pt-BR" smtClean="0"/>
              <a:pPr/>
              <a:t>13/11/2019</a:t>
            </a:fld>
            <a:r>
              <a:rPr lang="pt-BR" dirty="0"/>
              <a:t>c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017485" y="2099970"/>
            <a:ext cx="885371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0" b="1" dirty="0">
                <a:solidFill>
                  <a:srgbClr val="EEB41E"/>
                </a:solidFill>
                <a:latin typeface="Franklin Gothic Medium" panose="020B0603020102020204" pitchFamily="34" charset="0"/>
              </a:rPr>
              <a:t>PREVIDÊNCIA</a:t>
            </a:r>
          </a:p>
        </p:txBody>
      </p:sp>
      <p:sp>
        <p:nvSpPr>
          <p:cNvPr id="8" name="Retângulo 7"/>
          <p:cNvSpPr/>
          <p:nvPr/>
        </p:nvSpPr>
        <p:spPr>
          <a:xfrm>
            <a:off x="2017485" y="1455613"/>
            <a:ext cx="453701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6000" b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REFORMA DA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711" y="4357186"/>
            <a:ext cx="4526289" cy="152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758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E5DBE70-64CB-4A23-A619-AB84F5857685}"/>
              </a:ext>
            </a:extLst>
          </p:cNvPr>
          <p:cNvSpPr/>
          <p:nvPr/>
        </p:nvSpPr>
        <p:spPr>
          <a:xfrm>
            <a:off x="-97482" y="2281796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0" b="0" i="0" u="none" strike="noStrike" kern="1200" cap="none" spc="0" normalizeH="0" baseline="30000" noProof="0" dirty="0">
                <a:ln>
                  <a:noFill/>
                </a:ln>
                <a:solidFill>
                  <a:srgbClr val="323C9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1) Cortar Custeio/Investimentos</a:t>
            </a:r>
            <a:endParaRPr kumimoji="0" lang="pt-BR" sz="8000" b="0" i="0" u="none" strike="noStrike" kern="1200" cap="none" spc="0" normalizeH="0" baseline="0" noProof="0" dirty="0">
              <a:ln>
                <a:noFill/>
              </a:ln>
              <a:solidFill>
                <a:srgbClr val="323C9B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987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34341" y="1566446"/>
            <a:ext cx="1068704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 –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Zerar Investimentos SINFRA (estradas, pontes, manutenção de rodovias etc...) até 2029 </a:t>
            </a:r>
            <a:r>
              <a:rPr lang="pt-B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(R$ 17.690 bilhões);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 – Congelamento do Duodécimos Poderes até 2029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(R$ 4.911 bilhões);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 – Corte total Transporte da Secretaria de Segurança (viaturas e combustível) e alimentação de presos </a:t>
            </a:r>
            <a:r>
              <a:rPr lang="pt-B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(R$ 2.774 bilhões).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Ainda assim não zeraria o DÉFICIT PREVIDENCIÁRIO.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E5DBE70-64CB-4A23-A619-AB84F5857685}"/>
              </a:ext>
            </a:extLst>
          </p:cNvPr>
          <p:cNvSpPr/>
          <p:nvPr/>
        </p:nvSpPr>
        <p:spPr>
          <a:xfrm>
            <a:off x="-297179" y="274320"/>
            <a:ext cx="12192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66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Cortar </a:t>
            </a:r>
            <a:r>
              <a:rPr lang="pt-BR" sz="6600" baseline="30000" dirty="0">
                <a:latin typeface="Arial" panose="020B0604020202020204" pitchFamily="34" charset="0"/>
                <a:cs typeface="Arial" panose="020B0604020202020204" pitchFamily="34" charset="0"/>
              </a:rPr>
              <a:t>Custeio</a:t>
            </a:r>
            <a:r>
              <a:rPr kumimoji="0" lang="pt-BR" sz="6600" b="0" i="0" u="none" strike="noStrike" kern="120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/Investimentos (10 anos)</a:t>
            </a:r>
            <a:endParaRPr kumimoji="0" lang="pt-BR" sz="6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6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0463800-6B25-470E-9319-04AA6E764468}"/>
              </a:ext>
            </a:extLst>
          </p:cNvPr>
          <p:cNvSpPr/>
          <p:nvPr/>
        </p:nvSpPr>
        <p:spPr>
          <a:xfrm>
            <a:off x="2084989" y="2312982"/>
            <a:ext cx="7584527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pt-BR" sz="8000" baseline="30000" dirty="0">
                <a:solidFill>
                  <a:srgbClr val="323C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Aumentar/criar impostos</a:t>
            </a:r>
            <a:endParaRPr lang="pt-BR" sz="8000" dirty="0">
              <a:solidFill>
                <a:srgbClr val="323C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149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60761" y="1339930"/>
            <a:ext cx="966057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 – Novo FETHAB-3 com aumento acumulado da alíquota em  </a:t>
            </a: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352,45%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ao final de 2029;  </a:t>
            </a:r>
          </a:p>
          <a:p>
            <a:pPr lvl="0" algn="just"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 – Aumento acumulado da alíquota no ICMS Energia Elétrica em   </a:t>
            </a: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400,31%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ao final de 2029; </a:t>
            </a:r>
          </a:p>
          <a:p>
            <a:pPr lvl="0" algn="just"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3 – Aumento acumulado da alíquota no ICMS Combustíveis em   </a:t>
            </a:r>
            <a:r>
              <a:rPr lang="pt-BR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202,93%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ao final de 2029.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0463800-6B25-470E-9319-04AA6E764468}"/>
              </a:ext>
            </a:extLst>
          </p:cNvPr>
          <p:cNvSpPr/>
          <p:nvPr/>
        </p:nvSpPr>
        <p:spPr>
          <a:xfrm>
            <a:off x="2705099" y="231934"/>
            <a:ext cx="670285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pt-BR" sz="66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Aumentar/criar impostos</a:t>
            </a:r>
            <a:endParaRPr lang="pt-BR" sz="6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808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A5DD487-EE20-450A-8669-7E76775E0E6A}"/>
              </a:ext>
            </a:extLst>
          </p:cNvPr>
          <p:cNvSpPr/>
          <p:nvPr/>
        </p:nvSpPr>
        <p:spPr>
          <a:xfrm>
            <a:off x="445771" y="231934"/>
            <a:ext cx="111175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pt-BR" sz="66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Aumentar/criar impostos – Rateio do déficit</a:t>
            </a:r>
            <a:endParaRPr lang="pt-BR" sz="6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DE1C1D58-5684-48D3-8B5C-5AF45BCFA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149395"/>
              </p:ext>
            </p:extLst>
          </p:nvPr>
        </p:nvGraphicFramePr>
        <p:xfrm>
          <a:off x="628651" y="1154430"/>
          <a:ext cx="10984229" cy="4865121"/>
        </p:xfrm>
        <a:graphic>
          <a:graphicData uri="http://schemas.openxmlformats.org/drawingml/2006/table">
            <a:tbl>
              <a:tblPr/>
              <a:tblGrid>
                <a:gridCol w="432485">
                  <a:extLst>
                    <a:ext uri="{9D8B030D-6E8A-4147-A177-3AD203B41FA5}">
                      <a16:colId xmlns:a16="http://schemas.microsoft.com/office/drawing/2014/main" val="1049703153"/>
                    </a:ext>
                  </a:extLst>
                </a:gridCol>
                <a:gridCol w="1393753">
                  <a:extLst>
                    <a:ext uri="{9D8B030D-6E8A-4147-A177-3AD203B41FA5}">
                      <a16:colId xmlns:a16="http://schemas.microsoft.com/office/drawing/2014/main" val="306370917"/>
                    </a:ext>
                  </a:extLst>
                </a:gridCol>
                <a:gridCol w="1497365">
                  <a:extLst>
                    <a:ext uri="{9D8B030D-6E8A-4147-A177-3AD203B41FA5}">
                      <a16:colId xmlns:a16="http://schemas.microsoft.com/office/drawing/2014/main" val="4043263125"/>
                    </a:ext>
                  </a:extLst>
                </a:gridCol>
                <a:gridCol w="1497365">
                  <a:extLst>
                    <a:ext uri="{9D8B030D-6E8A-4147-A177-3AD203B41FA5}">
                      <a16:colId xmlns:a16="http://schemas.microsoft.com/office/drawing/2014/main" val="58627399"/>
                    </a:ext>
                  </a:extLst>
                </a:gridCol>
                <a:gridCol w="1056177">
                  <a:extLst>
                    <a:ext uri="{9D8B030D-6E8A-4147-A177-3AD203B41FA5}">
                      <a16:colId xmlns:a16="http://schemas.microsoft.com/office/drawing/2014/main" val="2926629768"/>
                    </a:ext>
                  </a:extLst>
                </a:gridCol>
                <a:gridCol w="1497365">
                  <a:extLst>
                    <a:ext uri="{9D8B030D-6E8A-4147-A177-3AD203B41FA5}">
                      <a16:colId xmlns:a16="http://schemas.microsoft.com/office/drawing/2014/main" val="2522576270"/>
                    </a:ext>
                  </a:extLst>
                </a:gridCol>
                <a:gridCol w="1056177">
                  <a:extLst>
                    <a:ext uri="{9D8B030D-6E8A-4147-A177-3AD203B41FA5}">
                      <a16:colId xmlns:a16="http://schemas.microsoft.com/office/drawing/2014/main" val="2116170884"/>
                    </a:ext>
                  </a:extLst>
                </a:gridCol>
                <a:gridCol w="1497365">
                  <a:extLst>
                    <a:ext uri="{9D8B030D-6E8A-4147-A177-3AD203B41FA5}">
                      <a16:colId xmlns:a16="http://schemas.microsoft.com/office/drawing/2014/main" val="3060323797"/>
                    </a:ext>
                  </a:extLst>
                </a:gridCol>
                <a:gridCol w="1056177">
                  <a:extLst>
                    <a:ext uri="{9D8B030D-6E8A-4147-A177-3AD203B41FA5}">
                      <a16:colId xmlns:a16="http://schemas.microsoft.com/office/drawing/2014/main" val="1215974317"/>
                    </a:ext>
                  </a:extLst>
                </a:gridCol>
              </a:tblGrid>
              <a:tr h="680815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Déficit Financeiro Anual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Déficit Financeiro Acumulado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ICMS-Combustível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Aumento anual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ICMS Energia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Aumento anual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Fethab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Aumento anual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441507"/>
                  </a:ext>
                </a:extLst>
              </a:tr>
              <a:tr h="391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-1.415.801.000,00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-1.415.801.000,00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471.933.666,67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15,39%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471.933.666,67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30,36%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471.933.666,67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26,73%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486480"/>
                  </a:ext>
                </a:extLst>
              </a:tr>
              <a:tr h="391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-1.796.697.651,51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-3.212.498.651,51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1.070.832.883,84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1.070.832.883,84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1.070.832.883,84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953623"/>
                  </a:ext>
                </a:extLst>
              </a:tr>
              <a:tr h="391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-2.078.889.479,10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-5.291.388.130,60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1.763.796.043,53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17,92%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1.763.796.043,53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35,34%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1.763.796.043,53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61128"/>
                  </a:ext>
                </a:extLst>
              </a:tr>
              <a:tr h="391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-2.405.402.746,91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-7.696.790.877,51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2.565.596.959,17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2.565.596.959,17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2.565.596.959,17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220441"/>
                  </a:ext>
                </a:extLst>
              </a:tr>
              <a:tr h="391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-2.783.198.641,88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-10.479.989.519,39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3.493.329.839,80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19,87%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3.493.329.839,80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39,19%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3.493.329.839,80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747321"/>
                  </a:ext>
                </a:extLst>
              </a:tr>
              <a:tr h="391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-3.220.331.684,63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-13.700.321.204,02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4.566.773.734,67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4.566.773.734,67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41,22%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4.566.773.734,67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023955"/>
                  </a:ext>
                </a:extLst>
              </a:tr>
              <a:tr h="391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-3.625.771.443,72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-17.326.092.647,74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5.775.364.215,91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21,86%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5.775.364.215,91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5.775.364.215,91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03735"/>
                  </a:ext>
                </a:extLst>
              </a:tr>
              <a:tr h="391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-4.082.256.068,49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-21.408.348.716,22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7.136.116.238,74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22,80%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7.136.116.238,74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7.136.116.238,74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39,60%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123140"/>
                  </a:ext>
                </a:extLst>
              </a:tr>
              <a:tr h="39126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-4.596.212.107,51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-26.004.560.823,73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8.668.186.941,24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8.668.186.941,24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46,83%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8.668.186.941,24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524345"/>
                  </a:ext>
                </a:extLst>
              </a:tr>
              <a:tr h="28234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-5.174.875.211,84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-31.179.436.035,57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10.393.145.345,19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24,70%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10.393.145.345,19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10.393.145.345,19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573096"/>
                  </a:ext>
                </a:extLst>
              </a:tr>
              <a:tr h="3805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202,93%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400,31%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352,45%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433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159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2446018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8000" b="0" i="0" u="none" strike="noStrike" kern="1200" cap="none" spc="0" normalizeH="0" baseline="30000" noProof="0" dirty="0">
                <a:ln>
                  <a:noFill/>
                </a:ln>
                <a:solidFill>
                  <a:srgbClr val="323C9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3) Reduzir o valor das aposentadorias</a:t>
            </a:r>
            <a:endParaRPr kumimoji="0" lang="pt-BR" sz="8000" b="0" i="0" u="none" strike="noStrike" kern="1200" cap="none" spc="0" normalizeH="0" baseline="0" noProof="0" dirty="0">
              <a:ln>
                <a:noFill/>
              </a:ln>
              <a:solidFill>
                <a:srgbClr val="323C9B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853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1"/>
          <p:cNvSpPr txBox="1">
            <a:spLocks/>
          </p:cNvSpPr>
          <p:nvPr/>
        </p:nvSpPr>
        <p:spPr>
          <a:xfrm>
            <a:off x="743871" y="111313"/>
            <a:ext cx="10291412" cy="947042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2800" dirty="0">
              <a:solidFill>
                <a:srgbClr val="3434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Data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Crescimento vegetativo da folha de inativos de 4,00% ao ano. </a:t>
            </a:r>
          </a:p>
        </p:txBody>
      </p:sp>
      <p:sp>
        <p:nvSpPr>
          <p:cNvPr id="7" name="Espaço Reservado para Data 1">
            <a:extLst>
              <a:ext uri="{FF2B5EF4-FFF2-40B4-BE49-F238E27FC236}">
                <a16:creationId xmlns:a16="http://schemas.microsoft.com/office/drawing/2014/main" id="{C601959C-7808-4201-A636-BEB2760ADC57}"/>
              </a:ext>
            </a:extLst>
          </p:cNvPr>
          <p:cNvSpPr txBox="1">
            <a:spLocks/>
          </p:cNvSpPr>
          <p:nvPr/>
        </p:nvSpPr>
        <p:spPr>
          <a:xfrm>
            <a:off x="896271" y="263713"/>
            <a:ext cx="10291412" cy="947042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3200" dirty="0">
                <a:solidFill>
                  <a:srgbClr val="3434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Corte Médio de Salário de Inativos 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161DC3FD-3044-4C00-9378-58127764F72A}"/>
              </a:ext>
            </a:extLst>
          </p:cNvPr>
          <p:cNvSpPr/>
          <p:nvPr/>
        </p:nvSpPr>
        <p:spPr>
          <a:xfrm>
            <a:off x="1504267" y="1473621"/>
            <a:ext cx="87706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  <a:defRPr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corte necessário na folha de inativos para cobertura do déficit da previdência seria de </a:t>
            </a:r>
            <a:r>
              <a:rPr lang="pt-BR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37,5%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ou seja, todo inativo teria seu salário cortado neste percentual.   </a:t>
            </a:r>
          </a:p>
        </p:txBody>
      </p:sp>
      <p:sp>
        <p:nvSpPr>
          <p:cNvPr id="8" name="Espaço Reservado para Data 1">
            <a:extLst>
              <a:ext uri="{FF2B5EF4-FFF2-40B4-BE49-F238E27FC236}">
                <a16:creationId xmlns:a16="http://schemas.microsoft.com/office/drawing/2014/main" id="{C963DC18-4DE6-4C67-8D9F-4B0CACA8DCF0}"/>
              </a:ext>
            </a:extLst>
          </p:cNvPr>
          <p:cNvSpPr txBox="1">
            <a:spLocks/>
          </p:cNvSpPr>
          <p:nvPr/>
        </p:nvSpPr>
        <p:spPr>
          <a:xfrm>
            <a:off x="410717" y="3860145"/>
            <a:ext cx="10291412" cy="947042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IMPOSSÍVEL  INCONSTITUCIONAL</a:t>
            </a:r>
          </a:p>
        </p:txBody>
      </p:sp>
    </p:spTree>
    <p:extLst>
      <p:ext uri="{BB962C8B-B14F-4D97-AF65-F5344CB8AC3E}">
        <p14:creationId xmlns:p14="http://schemas.microsoft.com/office/powerpoint/2010/main" val="3211487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166094" y="6298115"/>
            <a:ext cx="8494997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ELABORAÇÃO COORDENAÇÃO DE GESTÃO DE ATIVOS/DIAF/MTPREV</a:t>
            </a:r>
          </a:p>
        </p:txBody>
      </p:sp>
      <p:sp>
        <p:nvSpPr>
          <p:cNvPr id="4" name="Espaço Reservado para Data 1"/>
          <p:cNvSpPr txBox="1">
            <a:spLocks/>
          </p:cNvSpPr>
          <p:nvPr/>
        </p:nvSpPr>
        <p:spPr>
          <a:xfrm>
            <a:off x="249382" y="342236"/>
            <a:ext cx="11507189" cy="947042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dirty="0">
                <a:solidFill>
                  <a:srgbClr val="34347B"/>
                </a:solidFill>
                <a:latin typeface="Franklin Gothic Medium" panose="020B0603020102020204" pitchFamily="34" charset="0"/>
              </a:rPr>
              <a:t>Ajuste Folha de Pessoal - Inativos</a:t>
            </a:r>
            <a:endParaRPr lang="pt-BR" sz="2800" dirty="0">
              <a:solidFill>
                <a:srgbClr val="34347B"/>
              </a:solidFill>
              <a:highlight>
                <a:srgbClr val="FF0000"/>
              </a:highlight>
              <a:latin typeface="Franklin Gothic Medium" panose="020B0603020102020204" pitchFamily="34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84F24E1-C01D-4817-AD2D-E14803690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340232"/>
              </p:ext>
            </p:extLst>
          </p:nvPr>
        </p:nvGraphicFramePr>
        <p:xfrm>
          <a:off x="680484" y="1068573"/>
          <a:ext cx="10441170" cy="4720853"/>
        </p:xfrm>
        <a:graphic>
          <a:graphicData uri="http://schemas.openxmlformats.org/drawingml/2006/table">
            <a:tbl>
              <a:tblPr/>
              <a:tblGrid>
                <a:gridCol w="3500020">
                  <a:extLst>
                    <a:ext uri="{9D8B030D-6E8A-4147-A177-3AD203B41FA5}">
                      <a16:colId xmlns:a16="http://schemas.microsoft.com/office/drawing/2014/main" val="2396153686"/>
                    </a:ext>
                  </a:extLst>
                </a:gridCol>
                <a:gridCol w="1653256">
                  <a:extLst>
                    <a:ext uri="{9D8B030D-6E8A-4147-A177-3AD203B41FA5}">
                      <a16:colId xmlns:a16="http://schemas.microsoft.com/office/drawing/2014/main" val="1780519931"/>
                    </a:ext>
                  </a:extLst>
                </a:gridCol>
                <a:gridCol w="1682703">
                  <a:extLst>
                    <a:ext uri="{9D8B030D-6E8A-4147-A177-3AD203B41FA5}">
                      <a16:colId xmlns:a16="http://schemas.microsoft.com/office/drawing/2014/main" val="721445907"/>
                    </a:ext>
                  </a:extLst>
                </a:gridCol>
                <a:gridCol w="1951935">
                  <a:extLst>
                    <a:ext uri="{9D8B030D-6E8A-4147-A177-3AD203B41FA5}">
                      <a16:colId xmlns:a16="http://schemas.microsoft.com/office/drawing/2014/main" val="1057841821"/>
                    </a:ext>
                  </a:extLst>
                </a:gridCol>
                <a:gridCol w="1653256">
                  <a:extLst>
                    <a:ext uri="{9D8B030D-6E8A-4147-A177-3AD203B41FA5}">
                      <a16:colId xmlns:a16="http://schemas.microsoft.com/office/drawing/2014/main" val="792874667"/>
                    </a:ext>
                  </a:extLst>
                </a:gridCol>
              </a:tblGrid>
              <a:tr h="13630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Faixa Salarial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Quantidade de Benefícios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médio do benefício por faixa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Percentual de Redução  </a:t>
                      </a:r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benefício  </a:t>
                      </a:r>
                      <a:r>
                        <a:rPr lang="pt-BR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médio do benefício reduzido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365845"/>
                  </a:ext>
                </a:extLst>
              </a:tr>
              <a:tr h="479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Até R$ 2.000,00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1.181,63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738,52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584253"/>
                  </a:ext>
                </a:extLst>
              </a:tr>
              <a:tr h="479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R$ 2.000,01 - R$ 3.500,00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2.866,92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1.791,83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825145"/>
                  </a:ext>
                </a:extLst>
              </a:tr>
              <a:tr h="479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R$ 3.500,01 - R$ 5.000,00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4.325,40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1.622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2.703,38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512329"/>
                  </a:ext>
                </a:extLst>
              </a:tr>
              <a:tr h="479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R$ 5.000,01 - R$ 8.000,00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12.617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6.997,94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2.624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4.373,71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304275"/>
                  </a:ext>
                </a:extLst>
              </a:tr>
              <a:tr h="479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R$ 8.000,01 - R$ 12.000,00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9.707,96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3.640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6.067,48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751179"/>
                  </a:ext>
                </a:extLst>
              </a:tr>
              <a:tr h="479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R$ 12.000,01 - R$ 20.000,00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15.827,67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5.935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9.892,29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098632"/>
                  </a:ext>
                </a:extLst>
              </a:tr>
              <a:tr h="47968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Acima de R$ 20.000,00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27.174,16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10.190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16.983,85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611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025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fld id="{E169DF65-21C2-4CFD-B176-C1B12106C8E6}" type="datetimeFigureOut">
              <a:rPr lang="pt-BR" smtClean="0"/>
              <a:pPr/>
              <a:t>13/11/2019</a:t>
            </a:fld>
            <a:r>
              <a:rPr lang="pt-BR" dirty="0"/>
              <a:t>c</a:t>
            </a:r>
          </a:p>
        </p:txBody>
      </p:sp>
      <p:sp>
        <p:nvSpPr>
          <p:cNvPr id="3" name="object 6"/>
          <p:cNvSpPr/>
          <p:nvPr/>
        </p:nvSpPr>
        <p:spPr>
          <a:xfrm>
            <a:off x="6506512" y="0"/>
            <a:ext cx="3814165" cy="7068457"/>
          </a:xfrm>
          <a:custGeom>
            <a:avLst/>
            <a:gdLst/>
            <a:ahLst/>
            <a:cxnLst/>
            <a:rect l="l" t="t" r="r" b="b"/>
            <a:pathLst>
              <a:path w="3814165" h="7560005">
                <a:moveTo>
                  <a:pt x="1863407" y="6917424"/>
                </a:moveTo>
                <a:lnTo>
                  <a:pt x="1863407" y="7560005"/>
                </a:lnTo>
                <a:lnTo>
                  <a:pt x="3814165" y="7560005"/>
                </a:lnTo>
                <a:lnTo>
                  <a:pt x="3814165" y="6917424"/>
                </a:lnTo>
                <a:lnTo>
                  <a:pt x="1863407" y="6917424"/>
                </a:lnTo>
                <a:close/>
              </a:path>
              <a:path w="3814165" h="7560005">
                <a:moveTo>
                  <a:pt x="702864" y="0"/>
                </a:moveTo>
                <a:lnTo>
                  <a:pt x="665582" y="48860"/>
                </a:lnTo>
                <a:lnTo>
                  <a:pt x="596431" y="147267"/>
                </a:lnTo>
                <a:lnTo>
                  <a:pt x="531064" y="248495"/>
                </a:lnTo>
                <a:lnTo>
                  <a:pt x="469481" y="352542"/>
                </a:lnTo>
                <a:lnTo>
                  <a:pt x="411684" y="459409"/>
                </a:lnTo>
                <a:lnTo>
                  <a:pt x="357671" y="569096"/>
                </a:lnTo>
                <a:lnTo>
                  <a:pt x="307443" y="681602"/>
                </a:lnTo>
                <a:lnTo>
                  <a:pt x="261000" y="796929"/>
                </a:lnTo>
                <a:lnTo>
                  <a:pt x="218343" y="915075"/>
                </a:lnTo>
                <a:lnTo>
                  <a:pt x="179471" y="1036042"/>
                </a:lnTo>
                <a:lnTo>
                  <a:pt x="144385" y="1159828"/>
                </a:lnTo>
                <a:lnTo>
                  <a:pt x="113084" y="1286434"/>
                </a:lnTo>
                <a:lnTo>
                  <a:pt x="85570" y="1415860"/>
                </a:lnTo>
                <a:lnTo>
                  <a:pt x="61842" y="1548106"/>
                </a:lnTo>
                <a:lnTo>
                  <a:pt x="41900" y="1683172"/>
                </a:lnTo>
                <a:lnTo>
                  <a:pt x="25745" y="1821058"/>
                </a:lnTo>
                <a:lnTo>
                  <a:pt x="13376" y="1961763"/>
                </a:lnTo>
                <a:lnTo>
                  <a:pt x="4794" y="2105289"/>
                </a:lnTo>
                <a:lnTo>
                  <a:pt x="0" y="2251635"/>
                </a:lnTo>
                <a:lnTo>
                  <a:pt x="1863407" y="2513674"/>
                </a:lnTo>
                <a:lnTo>
                  <a:pt x="1866745" y="2339090"/>
                </a:lnTo>
                <a:lnTo>
                  <a:pt x="1875325" y="2173459"/>
                </a:lnTo>
                <a:lnTo>
                  <a:pt x="1889147" y="2016780"/>
                </a:lnTo>
                <a:lnTo>
                  <a:pt x="1908212" y="1869055"/>
                </a:lnTo>
                <a:lnTo>
                  <a:pt x="1932519" y="1730283"/>
                </a:lnTo>
                <a:lnTo>
                  <a:pt x="1962068" y="1600464"/>
                </a:lnTo>
                <a:lnTo>
                  <a:pt x="1996859" y="1479598"/>
                </a:lnTo>
                <a:lnTo>
                  <a:pt x="2036892" y="1367684"/>
                </a:lnTo>
                <a:lnTo>
                  <a:pt x="2082167" y="1264724"/>
                </a:lnTo>
                <a:lnTo>
                  <a:pt x="2132684" y="1170717"/>
                </a:lnTo>
                <a:lnTo>
                  <a:pt x="2188442" y="1085663"/>
                </a:lnTo>
                <a:lnTo>
                  <a:pt x="2249442" y="1009562"/>
                </a:lnTo>
                <a:lnTo>
                  <a:pt x="2315684" y="942413"/>
                </a:lnTo>
                <a:lnTo>
                  <a:pt x="2387167" y="884218"/>
                </a:lnTo>
                <a:lnTo>
                  <a:pt x="2463891" y="834976"/>
                </a:lnTo>
                <a:lnTo>
                  <a:pt x="2545857" y="794687"/>
                </a:lnTo>
                <a:lnTo>
                  <a:pt x="2633063" y="763352"/>
                </a:lnTo>
                <a:lnTo>
                  <a:pt x="2725511" y="740969"/>
                </a:lnTo>
                <a:lnTo>
                  <a:pt x="2823200" y="727539"/>
                </a:lnTo>
                <a:lnTo>
                  <a:pt x="2926130" y="723063"/>
                </a:lnTo>
                <a:lnTo>
                  <a:pt x="2960118" y="723663"/>
                </a:lnTo>
                <a:lnTo>
                  <a:pt x="3026783" y="728467"/>
                </a:lnTo>
                <a:lnTo>
                  <a:pt x="3091701" y="738076"/>
                </a:lnTo>
                <a:lnTo>
                  <a:pt x="3154873" y="752489"/>
                </a:lnTo>
                <a:lnTo>
                  <a:pt x="3216301" y="771706"/>
                </a:lnTo>
                <a:lnTo>
                  <a:pt x="3275985" y="795727"/>
                </a:lnTo>
                <a:lnTo>
                  <a:pt x="3333925" y="824552"/>
                </a:lnTo>
                <a:lnTo>
                  <a:pt x="3390124" y="858181"/>
                </a:lnTo>
                <a:lnTo>
                  <a:pt x="3444581" y="896614"/>
                </a:lnTo>
                <a:lnTo>
                  <a:pt x="3497299" y="939851"/>
                </a:lnTo>
                <a:lnTo>
                  <a:pt x="3547838" y="987910"/>
                </a:lnTo>
                <a:lnTo>
                  <a:pt x="3593688" y="1040904"/>
                </a:lnTo>
                <a:lnTo>
                  <a:pt x="3634445" y="1098850"/>
                </a:lnTo>
                <a:lnTo>
                  <a:pt x="3670111" y="1161747"/>
                </a:lnTo>
                <a:lnTo>
                  <a:pt x="3700684" y="1229594"/>
                </a:lnTo>
                <a:lnTo>
                  <a:pt x="3714061" y="1265373"/>
                </a:lnTo>
                <a:lnTo>
                  <a:pt x="3726163" y="1302389"/>
                </a:lnTo>
                <a:lnTo>
                  <a:pt x="3736993" y="1340641"/>
                </a:lnTo>
                <a:lnTo>
                  <a:pt x="3746548" y="1380130"/>
                </a:lnTo>
                <a:lnTo>
                  <a:pt x="3754830" y="1420855"/>
                </a:lnTo>
                <a:lnTo>
                  <a:pt x="3761838" y="1462817"/>
                </a:lnTo>
                <a:lnTo>
                  <a:pt x="3767572" y="1506014"/>
                </a:lnTo>
                <a:lnTo>
                  <a:pt x="3772032" y="1550447"/>
                </a:lnTo>
                <a:lnTo>
                  <a:pt x="3775218" y="1596115"/>
                </a:lnTo>
                <a:lnTo>
                  <a:pt x="3777130" y="1643019"/>
                </a:lnTo>
                <a:lnTo>
                  <a:pt x="3777767" y="1691158"/>
                </a:lnTo>
                <a:lnTo>
                  <a:pt x="3777248" y="1743926"/>
                </a:lnTo>
                <a:lnTo>
                  <a:pt x="3775692" y="1795948"/>
                </a:lnTo>
                <a:lnTo>
                  <a:pt x="3773099" y="1847222"/>
                </a:lnTo>
                <a:lnTo>
                  <a:pt x="3769469" y="1897749"/>
                </a:lnTo>
                <a:lnTo>
                  <a:pt x="3764801" y="1947530"/>
                </a:lnTo>
                <a:lnTo>
                  <a:pt x="3759096" y="1996564"/>
                </a:lnTo>
                <a:lnTo>
                  <a:pt x="3752354" y="2044851"/>
                </a:lnTo>
                <a:lnTo>
                  <a:pt x="3744574" y="2092391"/>
                </a:lnTo>
                <a:lnTo>
                  <a:pt x="3735757" y="2139185"/>
                </a:lnTo>
                <a:lnTo>
                  <a:pt x="3725903" y="2185233"/>
                </a:lnTo>
                <a:lnTo>
                  <a:pt x="3715012" y="2230534"/>
                </a:lnTo>
                <a:lnTo>
                  <a:pt x="3703083" y="2275089"/>
                </a:lnTo>
                <a:lnTo>
                  <a:pt x="3690117" y="2318897"/>
                </a:lnTo>
                <a:lnTo>
                  <a:pt x="3676114" y="2361960"/>
                </a:lnTo>
                <a:lnTo>
                  <a:pt x="3661074" y="2404276"/>
                </a:lnTo>
                <a:lnTo>
                  <a:pt x="3644996" y="2445846"/>
                </a:lnTo>
                <a:lnTo>
                  <a:pt x="3627881" y="2486671"/>
                </a:lnTo>
                <a:lnTo>
                  <a:pt x="3609729" y="2526749"/>
                </a:lnTo>
                <a:lnTo>
                  <a:pt x="3590539" y="2566082"/>
                </a:lnTo>
                <a:lnTo>
                  <a:pt x="3570312" y="2604669"/>
                </a:lnTo>
                <a:lnTo>
                  <a:pt x="3548721" y="2643257"/>
                </a:lnTo>
                <a:lnTo>
                  <a:pt x="3525437" y="2682592"/>
                </a:lnTo>
                <a:lnTo>
                  <a:pt x="3500461" y="2722673"/>
                </a:lnTo>
                <a:lnTo>
                  <a:pt x="3473793" y="2763502"/>
                </a:lnTo>
                <a:lnTo>
                  <a:pt x="3445432" y="2805077"/>
                </a:lnTo>
                <a:lnTo>
                  <a:pt x="3415380" y="2847398"/>
                </a:lnTo>
                <a:lnTo>
                  <a:pt x="3383635" y="2890465"/>
                </a:lnTo>
                <a:lnTo>
                  <a:pt x="3350197" y="2934278"/>
                </a:lnTo>
                <a:lnTo>
                  <a:pt x="3315068" y="2978837"/>
                </a:lnTo>
                <a:lnTo>
                  <a:pt x="3278246" y="3024142"/>
                </a:lnTo>
                <a:lnTo>
                  <a:pt x="3239732" y="3070193"/>
                </a:lnTo>
                <a:lnTo>
                  <a:pt x="3199525" y="3116988"/>
                </a:lnTo>
                <a:lnTo>
                  <a:pt x="3157626" y="3164529"/>
                </a:lnTo>
                <a:lnTo>
                  <a:pt x="3114035" y="3212815"/>
                </a:lnTo>
                <a:lnTo>
                  <a:pt x="3068751" y="3261846"/>
                </a:lnTo>
                <a:lnTo>
                  <a:pt x="3021776" y="3311621"/>
                </a:lnTo>
                <a:lnTo>
                  <a:pt x="2973107" y="3362142"/>
                </a:lnTo>
                <a:lnTo>
                  <a:pt x="2922747" y="3413406"/>
                </a:lnTo>
                <a:lnTo>
                  <a:pt x="2870694" y="3465415"/>
                </a:lnTo>
                <a:lnTo>
                  <a:pt x="2816948" y="3518167"/>
                </a:lnTo>
                <a:lnTo>
                  <a:pt x="2752830" y="3581619"/>
                </a:lnTo>
                <a:lnTo>
                  <a:pt x="2691495" y="3643850"/>
                </a:lnTo>
                <a:lnTo>
                  <a:pt x="2632945" y="3704862"/>
                </a:lnTo>
                <a:lnTo>
                  <a:pt x="2577179" y="3764653"/>
                </a:lnTo>
                <a:lnTo>
                  <a:pt x="2524197" y="3823225"/>
                </a:lnTo>
                <a:lnTo>
                  <a:pt x="2474000" y="3880577"/>
                </a:lnTo>
                <a:lnTo>
                  <a:pt x="2426587" y="3936708"/>
                </a:lnTo>
                <a:lnTo>
                  <a:pt x="2381958" y="3991620"/>
                </a:lnTo>
                <a:lnTo>
                  <a:pt x="2340113" y="4045312"/>
                </a:lnTo>
                <a:lnTo>
                  <a:pt x="2301052" y="4097784"/>
                </a:lnTo>
                <a:lnTo>
                  <a:pt x="2264776" y="4149037"/>
                </a:lnTo>
                <a:lnTo>
                  <a:pt x="2231283" y="4199069"/>
                </a:lnTo>
                <a:lnTo>
                  <a:pt x="2200575" y="4247882"/>
                </a:lnTo>
                <a:lnTo>
                  <a:pt x="2172651" y="4295474"/>
                </a:lnTo>
                <a:lnTo>
                  <a:pt x="2147511" y="4341847"/>
                </a:lnTo>
                <a:lnTo>
                  <a:pt x="2125155" y="4387000"/>
                </a:lnTo>
                <a:lnTo>
                  <a:pt x="2105583" y="4430934"/>
                </a:lnTo>
                <a:lnTo>
                  <a:pt x="2088795" y="4473647"/>
                </a:lnTo>
                <a:lnTo>
                  <a:pt x="2074792" y="4515141"/>
                </a:lnTo>
                <a:lnTo>
                  <a:pt x="2063572" y="4555415"/>
                </a:lnTo>
                <a:lnTo>
                  <a:pt x="2053991" y="4596380"/>
                </a:lnTo>
                <a:lnTo>
                  <a:pt x="2044902" y="4639909"/>
                </a:lnTo>
                <a:lnTo>
                  <a:pt x="2036305" y="4686002"/>
                </a:lnTo>
                <a:lnTo>
                  <a:pt x="2028198" y="4734659"/>
                </a:lnTo>
                <a:lnTo>
                  <a:pt x="2020583" y="4785881"/>
                </a:lnTo>
                <a:lnTo>
                  <a:pt x="2013459" y="4839667"/>
                </a:lnTo>
                <a:lnTo>
                  <a:pt x="2006827" y="4896018"/>
                </a:lnTo>
                <a:lnTo>
                  <a:pt x="2000685" y="4954933"/>
                </a:lnTo>
                <a:lnTo>
                  <a:pt x="1995035" y="5016413"/>
                </a:lnTo>
                <a:lnTo>
                  <a:pt x="1989877" y="5080458"/>
                </a:lnTo>
                <a:lnTo>
                  <a:pt x="1985209" y="5147068"/>
                </a:lnTo>
                <a:lnTo>
                  <a:pt x="1981033" y="5216242"/>
                </a:lnTo>
                <a:lnTo>
                  <a:pt x="1977349" y="5287982"/>
                </a:lnTo>
                <a:lnTo>
                  <a:pt x="1974155" y="5362287"/>
                </a:lnTo>
                <a:lnTo>
                  <a:pt x="1971453" y="5439157"/>
                </a:lnTo>
                <a:lnTo>
                  <a:pt x="1969242" y="5518593"/>
                </a:lnTo>
                <a:lnTo>
                  <a:pt x="1967523" y="5600594"/>
                </a:lnTo>
                <a:lnTo>
                  <a:pt x="1966294" y="5685160"/>
                </a:lnTo>
                <a:lnTo>
                  <a:pt x="1965557" y="5772293"/>
                </a:lnTo>
                <a:lnTo>
                  <a:pt x="1965312" y="5861991"/>
                </a:lnTo>
                <a:lnTo>
                  <a:pt x="1965312" y="6189536"/>
                </a:lnTo>
                <a:lnTo>
                  <a:pt x="3712260" y="6189536"/>
                </a:lnTo>
                <a:lnTo>
                  <a:pt x="3712561" y="6121475"/>
                </a:lnTo>
                <a:lnTo>
                  <a:pt x="3713461" y="6055578"/>
                </a:lnTo>
                <a:lnTo>
                  <a:pt x="3714962" y="5991846"/>
                </a:lnTo>
                <a:lnTo>
                  <a:pt x="3717064" y="5930280"/>
                </a:lnTo>
                <a:lnTo>
                  <a:pt x="3719766" y="5870878"/>
                </a:lnTo>
                <a:lnTo>
                  <a:pt x="3723069" y="5813640"/>
                </a:lnTo>
                <a:lnTo>
                  <a:pt x="3726971" y="5758568"/>
                </a:lnTo>
                <a:lnTo>
                  <a:pt x="3731475" y="5705661"/>
                </a:lnTo>
                <a:lnTo>
                  <a:pt x="3736579" y="5654919"/>
                </a:lnTo>
                <a:lnTo>
                  <a:pt x="3742283" y="5606341"/>
                </a:lnTo>
                <a:lnTo>
                  <a:pt x="3748588" y="5559929"/>
                </a:lnTo>
                <a:lnTo>
                  <a:pt x="3755493" y="5515681"/>
                </a:lnTo>
                <a:lnTo>
                  <a:pt x="3762999" y="5473598"/>
                </a:lnTo>
                <a:lnTo>
                  <a:pt x="3771105" y="5433681"/>
                </a:lnTo>
                <a:lnTo>
                  <a:pt x="3779812" y="5395928"/>
                </a:lnTo>
                <a:lnTo>
                  <a:pt x="3799026" y="5326918"/>
                </a:lnTo>
                <a:lnTo>
                  <a:pt x="3820643" y="5266567"/>
                </a:lnTo>
                <a:lnTo>
                  <a:pt x="3845463" y="5213199"/>
                </a:lnTo>
                <a:lnTo>
                  <a:pt x="3878288" y="5156655"/>
                </a:lnTo>
                <a:lnTo>
                  <a:pt x="3919918" y="5095227"/>
                </a:lnTo>
                <a:lnTo>
                  <a:pt x="3944036" y="5062683"/>
                </a:lnTo>
                <a:lnTo>
                  <a:pt x="3970355" y="5028917"/>
                </a:lnTo>
                <a:lnTo>
                  <a:pt x="3998875" y="4993932"/>
                </a:lnTo>
                <a:lnTo>
                  <a:pt x="4029598" y="4957727"/>
                </a:lnTo>
                <a:lnTo>
                  <a:pt x="4062523" y="4920301"/>
                </a:lnTo>
                <a:lnTo>
                  <a:pt x="4097650" y="4881656"/>
                </a:lnTo>
                <a:lnTo>
                  <a:pt x="4134980" y="4841792"/>
                </a:lnTo>
                <a:lnTo>
                  <a:pt x="4174513" y="4800707"/>
                </a:lnTo>
                <a:lnTo>
                  <a:pt x="4216249" y="4758404"/>
                </a:lnTo>
                <a:lnTo>
                  <a:pt x="4260187" y="4714881"/>
                </a:lnTo>
                <a:lnTo>
                  <a:pt x="4306329" y="4670140"/>
                </a:lnTo>
                <a:lnTo>
                  <a:pt x="4354674" y="4624179"/>
                </a:lnTo>
                <a:lnTo>
                  <a:pt x="4405223" y="4577000"/>
                </a:lnTo>
                <a:lnTo>
                  <a:pt x="4457975" y="4528602"/>
                </a:lnTo>
                <a:lnTo>
                  <a:pt x="4512932" y="4478986"/>
                </a:lnTo>
                <a:lnTo>
                  <a:pt x="4591116" y="4408692"/>
                </a:lnTo>
                <a:lnTo>
                  <a:pt x="4667009" y="4338996"/>
                </a:lnTo>
                <a:lnTo>
                  <a:pt x="4740610" y="4269900"/>
                </a:lnTo>
                <a:lnTo>
                  <a:pt x="4811920" y="4201402"/>
                </a:lnTo>
                <a:lnTo>
                  <a:pt x="4880938" y="4133504"/>
                </a:lnTo>
                <a:lnTo>
                  <a:pt x="4947665" y="4066205"/>
                </a:lnTo>
                <a:lnTo>
                  <a:pt x="5012100" y="3999505"/>
                </a:lnTo>
                <a:lnTo>
                  <a:pt x="5074243" y="3933404"/>
                </a:lnTo>
                <a:lnTo>
                  <a:pt x="5134094" y="3867903"/>
                </a:lnTo>
                <a:lnTo>
                  <a:pt x="5191653" y="3803001"/>
                </a:lnTo>
                <a:lnTo>
                  <a:pt x="5246920" y="3738699"/>
                </a:lnTo>
                <a:lnTo>
                  <a:pt x="5299896" y="3674997"/>
                </a:lnTo>
                <a:lnTo>
                  <a:pt x="5350579" y="3611894"/>
                </a:lnTo>
                <a:lnTo>
                  <a:pt x="5398969" y="3549392"/>
                </a:lnTo>
                <a:lnTo>
                  <a:pt x="5445068" y="3487489"/>
                </a:lnTo>
                <a:lnTo>
                  <a:pt x="5488874" y="3426186"/>
                </a:lnTo>
                <a:lnTo>
                  <a:pt x="5530388" y="3365483"/>
                </a:lnTo>
                <a:lnTo>
                  <a:pt x="5569609" y="3305381"/>
                </a:lnTo>
                <a:lnTo>
                  <a:pt x="5606538" y="3245879"/>
                </a:lnTo>
                <a:lnTo>
                  <a:pt x="5641174" y="3186977"/>
                </a:lnTo>
                <a:lnTo>
                  <a:pt x="5673809" y="3127691"/>
                </a:lnTo>
                <a:lnTo>
                  <a:pt x="5704772" y="3067003"/>
                </a:lnTo>
                <a:lnTo>
                  <a:pt x="5724004" y="3026237"/>
                </a:lnTo>
                <a:lnTo>
                  <a:pt x="5724004" y="497069"/>
                </a:lnTo>
                <a:lnTo>
                  <a:pt x="5680767" y="403930"/>
                </a:lnTo>
                <a:lnTo>
                  <a:pt x="5633599" y="311232"/>
                </a:lnTo>
                <a:lnTo>
                  <a:pt x="5582937" y="219917"/>
                </a:lnTo>
                <a:lnTo>
                  <a:pt x="5528782" y="129985"/>
                </a:lnTo>
                <a:lnTo>
                  <a:pt x="5471132" y="41434"/>
                </a:lnTo>
                <a:lnTo>
                  <a:pt x="5442068" y="0"/>
                </a:lnTo>
                <a:lnTo>
                  <a:pt x="702864" y="0"/>
                </a:lnTo>
                <a:close/>
              </a:path>
            </a:pathLst>
          </a:custGeom>
          <a:solidFill>
            <a:srgbClr val="B5AE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Retângulo 1"/>
          <p:cNvSpPr/>
          <p:nvPr/>
        </p:nvSpPr>
        <p:spPr>
          <a:xfrm>
            <a:off x="452321" y="2525455"/>
            <a:ext cx="7660320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0" b="0" i="0" u="none" strike="noStrike" baseline="30000" dirty="0">
                <a:solidFill>
                  <a:srgbClr val="342E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fazer em MT</a:t>
            </a:r>
            <a:endParaRPr lang="pt-BR" sz="1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950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8419" y="1297839"/>
            <a:ext cx="12192000" cy="3990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0" baseline="30000" dirty="0">
                <a:solidFill>
                  <a:srgbClr val="342E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Reforma Previdenciária</a:t>
            </a:r>
          </a:p>
          <a:p>
            <a:pPr algn="ctr"/>
            <a:r>
              <a:rPr lang="pt-BR" sz="18000" b="1" i="1" baseline="30000" dirty="0">
                <a:solidFill>
                  <a:srgbClr val="342E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Necessária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áfico 4" descr="Crescimento da Empresa">
            <a:extLst>
              <a:ext uri="{FF2B5EF4-FFF2-40B4-BE49-F238E27FC236}">
                <a16:creationId xmlns:a16="http://schemas.microsoft.com/office/drawing/2014/main" id="{2D19FE26-551E-4661-AED1-2F870904A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64598" y="4581927"/>
            <a:ext cx="3599726" cy="195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1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03106" y="1613695"/>
            <a:ext cx="744372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6000" b="0" i="0" u="none" strike="noStrike" baseline="30000" dirty="0">
                <a:solidFill>
                  <a:srgbClr val="342E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Previdência</a:t>
            </a:r>
            <a:endParaRPr lang="pt-BR" sz="1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3065" y="3823563"/>
            <a:ext cx="8326318" cy="17338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6000" baseline="30000" dirty="0">
                <a:solidFill>
                  <a:srgbClr val="342E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Cenário atual</a:t>
            </a:r>
          </a:p>
        </p:txBody>
      </p:sp>
      <p:pic>
        <p:nvPicPr>
          <p:cNvPr id="22" name="Gráfico 21" descr="Homem com bengala">
            <a:extLst>
              <a:ext uri="{FF2B5EF4-FFF2-40B4-BE49-F238E27FC236}">
                <a16:creationId xmlns:a16="http://schemas.microsoft.com/office/drawing/2014/main" id="{03698ED3-7233-4672-A19F-5173469FC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8566" y="2135922"/>
            <a:ext cx="2629278" cy="2629278"/>
          </a:xfrm>
          <a:prstGeom prst="rect">
            <a:avLst/>
          </a:prstGeom>
        </p:spPr>
      </p:pic>
      <p:pic>
        <p:nvPicPr>
          <p:cNvPr id="4" name="Gráfico 3" descr="Pessoa confusa">
            <a:extLst>
              <a:ext uri="{FF2B5EF4-FFF2-40B4-BE49-F238E27FC236}">
                <a16:creationId xmlns:a16="http://schemas.microsoft.com/office/drawing/2014/main" id="{52C49878-1D32-42C5-88A0-6FA744FE07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10287" y="2135922"/>
            <a:ext cx="2554545" cy="255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826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147145" y="2158136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8000" baseline="30000" dirty="0">
                <a:solidFill>
                  <a:srgbClr val="3434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Adesão integral à PEC 06/2019 </a:t>
            </a:r>
            <a:endParaRPr lang="pt-BR" sz="8000" dirty="0">
              <a:solidFill>
                <a:srgbClr val="34347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691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1"/>
          <p:cNvSpPr txBox="1">
            <a:spLocks/>
          </p:cNvSpPr>
          <p:nvPr/>
        </p:nvSpPr>
        <p:spPr>
          <a:xfrm>
            <a:off x="743871" y="111313"/>
            <a:ext cx="10291412" cy="947042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dirty="0">
                <a:solidFill>
                  <a:srgbClr val="34347B"/>
                </a:solidFill>
                <a:latin typeface="Franklin Gothic Medium" panose="020B0603020102020204" pitchFamily="34" charset="0"/>
              </a:rPr>
              <a:t>Potência Econômica da Reforma PEC 06/2019</a:t>
            </a:r>
          </a:p>
        </p:txBody>
      </p:sp>
      <p:sp>
        <p:nvSpPr>
          <p:cNvPr id="6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253217" y="6356350"/>
            <a:ext cx="8494997" cy="365125"/>
          </a:xfrm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ELABORAÇÃO COORDENAÇÃO DE GESTÃO DE ATIVOS/DIAF/MTPREV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D2FF6D2-0968-49CA-AB5B-1F221818B7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172903"/>
              </p:ext>
            </p:extLst>
          </p:nvPr>
        </p:nvGraphicFramePr>
        <p:xfrm>
          <a:off x="1446028" y="877599"/>
          <a:ext cx="8761227" cy="4547141"/>
        </p:xfrm>
        <a:graphic>
          <a:graphicData uri="http://schemas.openxmlformats.org/drawingml/2006/table">
            <a:tbl>
              <a:tblPr/>
              <a:tblGrid>
                <a:gridCol w="1696764">
                  <a:extLst>
                    <a:ext uri="{9D8B030D-6E8A-4147-A177-3AD203B41FA5}">
                      <a16:colId xmlns:a16="http://schemas.microsoft.com/office/drawing/2014/main" val="1541687123"/>
                    </a:ext>
                  </a:extLst>
                </a:gridCol>
                <a:gridCol w="2147994">
                  <a:extLst>
                    <a:ext uri="{9D8B030D-6E8A-4147-A177-3AD203B41FA5}">
                      <a16:colId xmlns:a16="http://schemas.microsoft.com/office/drawing/2014/main" val="153273244"/>
                    </a:ext>
                  </a:extLst>
                </a:gridCol>
                <a:gridCol w="2246760">
                  <a:extLst>
                    <a:ext uri="{9D8B030D-6E8A-4147-A177-3AD203B41FA5}">
                      <a16:colId xmlns:a16="http://schemas.microsoft.com/office/drawing/2014/main" val="728219179"/>
                    </a:ext>
                  </a:extLst>
                </a:gridCol>
                <a:gridCol w="2669709">
                  <a:extLst>
                    <a:ext uri="{9D8B030D-6E8A-4147-A177-3AD203B41FA5}">
                      <a16:colId xmlns:a16="http://schemas.microsoft.com/office/drawing/2014/main" val="650466764"/>
                    </a:ext>
                  </a:extLst>
                </a:gridCol>
              </a:tblGrid>
              <a:tr h="76682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Déficit Financeiro RPPS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Reforma Previdência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 da Reforma Previdência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172909"/>
                  </a:ext>
                </a:extLst>
              </a:tr>
              <a:tr h="36288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-1.415.801.000,00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2.099.284.187,73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683.483.187,73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524750"/>
                  </a:ext>
                </a:extLst>
              </a:tr>
              <a:tr h="32343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-1.796.697.651,51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2.272.938.153,02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476.240.501,51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769029"/>
                  </a:ext>
                </a:extLst>
              </a:tr>
              <a:tr h="33132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-2.078.889.479,10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2.441.218.139,71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362.328.660,61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051420"/>
                  </a:ext>
                </a:extLst>
              </a:tr>
              <a:tr h="34038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-2.405.402.746,91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2.643.057.675,18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237.654.928,27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6808"/>
                  </a:ext>
                </a:extLst>
              </a:tr>
              <a:tr h="30766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-2.783.198.641,88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3.118.377.103,74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335.178.461,86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500663"/>
                  </a:ext>
                </a:extLst>
              </a:tr>
              <a:tr h="336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-3.220.331.684,63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2.962.458.248,55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-257.873.436,08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340523"/>
                  </a:ext>
                </a:extLst>
              </a:tr>
              <a:tr h="26310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-3.625.771.443,72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2.806.539.393,36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-819.232.050,36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921413"/>
                  </a:ext>
                </a:extLst>
              </a:tr>
              <a:tr h="33427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-4.082.256.068,49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2.494.701.682,99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-1.587.554.385,50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224207"/>
                  </a:ext>
                </a:extLst>
              </a:tr>
              <a:tr h="28112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-4.596.212.107,51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2.182.863.972,62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-2.413.348.134,89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163166"/>
                  </a:ext>
                </a:extLst>
              </a:tr>
              <a:tr h="31261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-5.174.875.211,00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2.026.945.117,00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-3.147.930.094,00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139229"/>
                  </a:ext>
                </a:extLst>
              </a:tr>
              <a:tr h="586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acumulado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-31.179.436.036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25.048.383.674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-6.131.052.361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316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632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6CE23A48-853C-40E0-B027-7ED90A5500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1809906"/>
              </p:ext>
            </p:extLst>
          </p:nvPr>
        </p:nvGraphicFramePr>
        <p:xfrm>
          <a:off x="537210" y="925830"/>
          <a:ext cx="11532870" cy="5234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spaço Reservado para Data 1">
            <a:extLst>
              <a:ext uri="{FF2B5EF4-FFF2-40B4-BE49-F238E27FC236}">
                <a16:creationId xmlns:a16="http://schemas.microsoft.com/office/drawing/2014/main" id="{325BC938-9BB4-4394-9B7C-2A95E574F512}"/>
              </a:ext>
            </a:extLst>
          </p:cNvPr>
          <p:cNvSpPr txBox="1">
            <a:spLocks/>
          </p:cNvSpPr>
          <p:nvPr/>
        </p:nvSpPr>
        <p:spPr>
          <a:xfrm>
            <a:off x="896271" y="263713"/>
            <a:ext cx="10291412" cy="947042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dirty="0">
                <a:solidFill>
                  <a:srgbClr val="34347B"/>
                </a:solidFill>
                <a:latin typeface="Franklin Gothic Medium" panose="020B0603020102020204" pitchFamily="34" charset="0"/>
              </a:rPr>
              <a:t>Déficit Previdência x Reforma Previdência</a:t>
            </a:r>
          </a:p>
        </p:txBody>
      </p:sp>
    </p:spTree>
    <p:extLst>
      <p:ext uri="{BB962C8B-B14F-4D97-AF65-F5344CB8AC3E}">
        <p14:creationId xmlns:p14="http://schemas.microsoft.com/office/powerpoint/2010/main" val="797111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>
            <a:normAutofit fontScale="47500" lnSpcReduction="20000"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ELABORAÇÃO COORDENAÇÃO DE GESTÃO DE ATIVOS/DIAF/MTPREV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t-BR" sz="2200" dirty="0"/>
              <a:t>* Poder Executivo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BF726EF9-F611-4581-A7E1-0263A9F2D7D8}"/>
              </a:ext>
            </a:extLst>
          </p:cNvPr>
          <p:cNvGraphicFramePr>
            <a:graphicFrameLocks noGrp="1"/>
          </p:cNvGraphicFramePr>
          <p:nvPr/>
        </p:nvGraphicFramePr>
        <p:xfrm>
          <a:off x="3219450" y="-6024563"/>
          <a:ext cx="3668937" cy="4351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662">
                  <a:extLst>
                    <a:ext uri="{9D8B030D-6E8A-4147-A177-3AD203B41FA5}">
                      <a16:colId xmlns:a16="http://schemas.microsoft.com/office/drawing/2014/main" val="3055988506"/>
                    </a:ext>
                  </a:extLst>
                </a:gridCol>
                <a:gridCol w="1359275">
                  <a:extLst>
                    <a:ext uri="{9D8B030D-6E8A-4147-A177-3AD203B41FA5}">
                      <a16:colId xmlns:a16="http://schemas.microsoft.com/office/drawing/2014/main" val="4133297594"/>
                    </a:ext>
                  </a:extLst>
                </a:gridCol>
              </a:tblGrid>
              <a:tr h="5221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Média da idade de aposentadorias no últimos 4 anos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983072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56 anos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2492162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4234235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24043756"/>
                  </a:ext>
                </a:extLst>
              </a:tr>
              <a:tr h="34810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Número de pessoas que se aposentaram                             por faixa de idade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46165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Faixa Etária (anos)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Nº de Pessoas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3229377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45 - 50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4229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6408892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50-55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9580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036067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55-60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6405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17191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60-65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4347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030717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Acima de 65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2082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503337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83443328"/>
                  </a:ext>
                </a:extLst>
              </a:tr>
              <a:tr h="1740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Benefícios médios de inativo por faixa salarial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394076"/>
                  </a:ext>
                </a:extLst>
              </a:tr>
              <a:tr h="3481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Faixa salarial 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Benefício médio por inativo (R$)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829689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Até R$ 2.000,00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1.181,63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043243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R$ 2.000,01 - R$ 3.5000,00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2.866,92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6011807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R$ 3.500,01 - R$ 5.000,00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4.325,40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6556691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R$ 5.000,01 - R$ 8.000,00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6.997,94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249164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R$ 8.000,01 - R$ 12.000,00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9.707,96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643003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R$ 12.000,01 - R$ 20.000,00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15.827,67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222531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Acima de R$20.000,01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27.174,16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52899831"/>
                  </a:ext>
                </a:extLst>
              </a:tr>
            </a:tbl>
          </a:graphicData>
        </a:graphic>
      </p:graphicFrame>
      <p:sp>
        <p:nvSpPr>
          <p:cNvPr id="9" name="AutoShape 1">
            <a:extLst>
              <a:ext uri="{FF2B5EF4-FFF2-40B4-BE49-F238E27FC236}">
                <a16:creationId xmlns:a16="http://schemas.microsoft.com/office/drawing/2014/main" id="{97095B60-38B1-47ED-8EB3-54CD04DACA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67750" y="125777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42F87FF5-EE6C-4DED-9334-9996D77C38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67750" y="125777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29E2A572-57A3-4270-AB9C-5BA0A2AFD3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67750" y="125777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" name="AutoShape 4">
            <a:extLst>
              <a:ext uri="{FF2B5EF4-FFF2-40B4-BE49-F238E27FC236}">
                <a16:creationId xmlns:a16="http://schemas.microsoft.com/office/drawing/2014/main" id="{A302B939-873E-4ADD-B0F5-0E4EC00C7B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67750" y="125777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" name="AutoShape 5">
            <a:extLst>
              <a:ext uri="{FF2B5EF4-FFF2-40B4-BE49-F238E27FC236}">
                <a16:creationId xmlns:a16="http://schemas.microsoft.com/office/drawing/2014/main" id="{E9D3CBE6-CD1D-4458-B302-6E4A6D0CCB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67750" y="125777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" name="AutoShape 7">
            <a:extLst>
              <a:ext uri="{FF2B5EF4-FFF2-40B4-BE49-F238E27FC236}">
                <a16:creationId xmlns:a16="http://schemas.microsoft.com/office/drawing/2014/main" id="{10FD24F9-DBB3-453C-957C-C1486569C3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67750" y="125777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835E86E-D91A-430C-9075-900A65677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09402"/>
              </p:ext>
            </p:extLst>
          </p:nvPr>
        </p:nvGraphicFramePr>
        <p:xfrm>
          <a:off x="1263195" y="820133"/>
          <a:ext cx="6594266" cy="4920788"/>
        </p:xfrm>
        <a:graphic>
          <a:graphicData uri="http://schemas.openxmlformats.org/drawingml/2006/table">
            <a:tbl>
              <a:tblPr firstRow="1" bandRow="1"/>
              <a:tblGrid>
                <a:gridCol w="3450524">
                  <a:extLst>
                    <a:ext uri="{9D8B030D-6E8A-4147-A177-3AD203B41FA5}">
                      <a16:colId xmlns:a16="http://schemas.microsoft.com/office/drawing/2014/main" val="185302027"/>
                    </a:ext>
                  </a:extLst>
                </a:gridCol>
                <a:gridCol w="2392044">
                  <a:extLst>
                    <a:ext uri="{9D8B030D-6E8A-4147-A177-3AD203B41FA5}">
                      <a16:colId xmlns:a16="http://schemas.microsoft.com/office/drawing/2014/main" val="3924277871"/>
                    </a:ext>
                  </a:extLst>
                </a:gridCol>
                <a:gridCol w="751698">
                  <a:extLst>
                    <a:ext uri="{9D8B030D-6E8A-4147-A177-3AD203B41FA5}">
                      <a16:colId xmlns:a16="http://schemas.microsoft.com/office/drawing/2014/main" val="1223948276"/>
                    </a:ext>
                  </a:extLst>
                </a:gridCol>
              </a:tblGrid>
              <a:tr h="89469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Idade na concessão da aposentadoria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420037"/>
                  </a:ext>
                </a:extLst>
              </a:tr>
              <a:tr h="89469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Faixa Etária (anos)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Aposentados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411430"/>
                  </a:ext>
                </a:extLst>
              </a:tr>
              <a:tr h="4473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Abaixo de 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2.073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752660"/>
                  </a:ext>
                </a:extLst>
              </a:tr>
              <a:tr h="4473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45 - 50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575896"/>
                  </a:ext>
                </a:extLst>
              </a:tr>
              <a:tr h="4473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50-55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83020"/>
                  </a:ext>
                </a:extLst>
              </a:tr>
              <a:tr h="4473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55-60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654311"/>
                  </a:ext>
                </a:extLst>
              </a:tr>
              <a:tr h="4473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60-65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918540"/>
                  </a:ext>
                </a:extLst>
              </a:tr>
              <a:tr h="4473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Acima de 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934819"/>
                  </a:ext>
                </a:extLst>
              </a:tr>
              <a:tr h="4473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28.716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642006"/>
                  </a:ext>
                </a:extLst>
              </a:tr>
            </a:tbl>
          </a:graphicData>
        </a:graphic>
      </p:graphicFrame>
      <p:sp>
        <p:nvSpPr>
          <p:cNvPr id="15" name="AutoShape 1">
            <a:extLst>
              <a:ext uri="{FF2B5EF4-FFF2-40B4-BE49-F238E27FC236}">
                <a16:creationId xmlns:a16="http://schemas.microsoft.com/office/drawing/2014/main" id="{97095B60-38B1-47ED-8EB3-54CD04DACA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03437" y="19855655"/>
            <a:ext cx="39141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" name="AutoShape 2">
            <a:extLst>
              <a:ext uri="{FF2B5EF4-FFF2-40B4-BE49-F238E27FC236}">
                <a16:creationId xmlns:a16="http://schemas.microsoft.com/office/drawing/2014/main" id="{42F87FF5-EE6C-4DED-9334-9996D77C38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03437" y="19855655"/>
            <a:ext cx="39141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" name="AutoShape 3">
            <a:extLst>
              <a:ext uri="{FF2B5EF4-FFF2-40B4-BE49-F238E27FC236}">
                <a16:creationId xmlns:a16="http://schemas.microsoft.com/office/drawing/2014/main" id="{29E2A572-57A3-4270-AB9C-5BA0A2AFD3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03437" y="19855655"/>
            <a:ext cx="39141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AutoShape 4">
            <a:extLst>
              <a:ext uri="{FF2B5EF4-FFF2-40B4-BE49-F238E27FC236}">
                <a16:creationId xmlns:a16="http://schemas.microsoft.com/office/drawing/2014/main" id="{A302B939-873E-4ADD-B0F5-0E4EC00C7B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03437" y="19855655"/>
            <a:ext cx="39141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" name="AutoShape 5">
            <a:extLst>
              <a:ext uri="{FF2B5EF4-FFF2-40B4-BE49-F238E27FC236}">
                <a16:creationId xmlns:a16="http://schemas.microsoft.com/office/drawing/2014/main" id="{E9D3CBE6-CD1D-4458-B302-6E4A6D0CCB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03437" y="19855655"/>
            <a:ext cx="39141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" name="AutoShape 7">
            <a:extLst>
              <a:ext uri="{FF2B5EF4-FFF2-40B4-BE49-F238E27FC236}">
                <a16:creationId xmlns:a16="http://schemas.microsoft.com/office/drawing/2014/main" id="{10FD24F9-DBB3-453C-957C-C1486569C3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03437" y="19855655"/>
            <a:ext cx="39141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748AF55-EB6B-4DC7-B1F3-35C513AE0D95}"/>
              </a:ext>
            </a:extLst>
          </p:cNvPr>
          <p:cNvSpPr/>
          <p:nvPr/>
        </p:nvSpPr>
        <p:spPr>
          <a:xfrm>
            <a:off x="1756442" y="125712"/>
            <a:ext cx="84412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>
                <a:solidFill>
                  <a:srgbClr val="3434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dos Aposentados do RPPS/MT* </a:t>
            </a:r>
          </a:p>
        </p:txBody>
      </p:sp>
      <p:sp>
        <p:nvSpPr>
          <p:cNvPr id="6" name="Texto Explicativo em Elipse 5"/>
          <p:cNvSpPr/>
          <p:nvPr/>
        </p:nvSpPr>
        <p:spPr>
          <a:xfrm>
            <a:off x="8130422" y="1300899"/>
            <a:ext cx="3831613" cy="3318235"/>
          </a:xfrm>
          <a:prstGeom prst="wedgeEllipseCallou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idade média na aposentadoria nos últimos 4 anos foi de  </a:t>
            </a:r>
          </a:p>
          <a:p>
            <a:pPr algn="ctr"/>
            <a:r>
              <a:rPr lang="pt-BR" sz="4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 anos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8223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>
            <a:normAutofit fontScale="47500" lnSpcReduction="20000"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ELABORAÇÃO COORDENAÇÃO DE GESTÃO DE ATIVOS/DIAF/MTPREV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t-BR" sz="2200" dirty="0"/>
              <a:t>* Poder Executivo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BF726EF9-F611-4581-A7E1-0263A9F2D7D8}"/>
              </a:ext>
            </a:extLst>
          </p:cNvPr>
          <p:cNvGraphicFramePr>
            <a:graphicFrameLocks noGrp="1"/>
          </p:cNvGraphicFramePr>
          <p:nvPr/>
        </p:nvGraphicFramePr>
        <p:xfrm>
          <a:off x="3219450" y="-6024563"/>
          <a:ext cx="3668937" cy="4351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662">
                  <a:extLst>
                    <a:ext uri="{9D8B030D-6E8A-4147-A177-3AD203B41FA5}">
                      <a16:colId xmlns:a16="http://schemas.microsoft.com/office/drawing/2014/main" val="3055988506"/>
                    </a:ext>
                  </a:extLst>
                </a:gridCol>
                <a:gridCol w="1359275">
                  <a:extLst>
                    <a:ext uri="{9D8B030D-6E8A-4147-A177-3AD203B41FA5}">
                      <a16:colId xmlns:a16="http://schemas.microsoft.com/office/drawing/2014/main" val="4133297594"/>
                    </a:ext>
                  </a:extLst>
                </a:gridCol>
              </a:tblGrid>
              <a:tr h="52216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Média da idade de aposentadorias no últimos 4 anos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983072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56 anos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2492162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4234235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24043756"/>
                  </a:ext>
                </a:extLst>
              </a:tr>
              <a:tr h="34810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Número de pessoas que se aposentaram                             por faixa de idade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46165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Faixa Etária (anos)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Nº de Pessoas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3229377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45 - 50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4229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6408892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50-55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9580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036067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55-60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6405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171918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60-65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4347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030717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Acima de 65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2082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5033379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83443328"/>
                  </a:ext>
                </a:extLst>
              </a:tr>
              <a:tr h="1740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Benefícios médios de inativo por faixa salarial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394076"/>
                  </a:ext>
                </a:extLst>
              </a:tr>
              <a:tr h="3481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Faixa salarial 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Benefício médio por inativo (R$)</a:t>
                      </a:r>
                      <a:endParaRPr lang="pt-BR" sz="1000" b="1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8296892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Até R$ 2.000,00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1.181,63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0432434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R$ 2.000,01 - R$ 3.5000,00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2.866,92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6011807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R$ 3.500,01 - R$ 5.000,00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4.325,40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65566916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R$ 5.000,01 - R$ 8.000,00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6.997,94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2491641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R$ 8.000,01 - R$ 12.000,00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9.707,96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56430037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R$ 12.000,01 - R$ 20.000,00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>
                          <a:effectLst/>
                        </a:rPr>
                        <a:t>15.827,67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2225313"/>
                  </a:ext>
                </a:extLst>
              </a:tr>
              <a:tr h="17405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effectLst/>
                        </a:rPr>
                        <a:t>Acima de R$20.000,01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u="none" strike="noStrike" dirty="0">
                          <a:effectLst/>
                        </a:rPr>
                        <a:t>27.174,16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52899831"/>
                  </a:ext>
                </a:extLst>
              </a:tr>
            </a:tbl>
          </a:graphicData>
        </a:graphic>
      </p:graphicFrame>
      <p:sp>
        <p:nvSpPr>
          <p:cNvPr id="9" name="AutoShape 1">
            <a:extLst>
              <a:ext uri="{FF2B5EF4-FFF2-40B4-BE49-F238E27FC236}">
                <a16:creationId xmlns:a16="http://schemas.microsoft.com/office/drawing/2014/main" id="{97095B60-38B1-47ED-8EB3-54CD04DACA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67750" y="125777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" name="AutoShape 2">
            <a:extLst>
              <a:ext uri="{FF2B5EF4-FFF2-40B4-BE49-F238E27FC236}">
                <a16:creationId xmlns:a16="http://schemas.microsoft.com/office/drawing/2014/main" id="{42F87FF5-EE6C-4DED-9334-9996D77C38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67750" y="125777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29E2A572-57A3-4270-AB9C-5BA0A2AFD3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67750" y="125777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2" name="AutoShape 4">
            <a:extLst>
              <a:ext uri="{FF2B5EF4-FFF2-40B4-BE49-F238E27FC236}">
                <a16:creationId xmlns:a16="http://schemas.microsoft.com/office/drawing/2014/main" id="{A302B939-873E-4ADD-B0F5-0E4EC00C7B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67750" y="125777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" name="AutoShape 5">
            <a:extLst>
              <a:ext uri="{FF2B5EF4-FFF2-40B4-BE49-F238E27FC236}">
                <a16:creationId xmlns:a16="http://schemas.microsoft.com/office/drawing/2014/main" id="{E9D3CBE6-CD1D-4458-B302-6E4A6D0CCB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67750" y="125777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" name="AutoShape 7">
            <a:extLst>
              <a:ext uri="{FF2B5EF4-FFF2-40B4-BE49-F238E27FC236}">
                <a16:creationId xmlns:a16="http://schemas.microsoft.com/office/drawing/2014/main" id="{10FD24F9-DBB3-453C-957C-C1486569C3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67750" y="125777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" name="AutoShape 1">
            <a:extLst>
              <a:ext uri="{FF2B5EF4-FFF2-40B4-BE49-F238E27FC236}">
                <a16:creationId xmlns:a16="http://schemas.microsoft.com/office/drawing/2014/main" id="{97095B60-38B1-47ED-8EB3-54CD04DACA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03437" y="19855655"/>
            <a:ext cx="39141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" name="AutoShape 2">
            <a:extLst>
              <a:ext uri="{FF2B5EF4-FFF2-40B4-BE49-F238E27FC236}">
                <a16:creationId xmlns:a16="http://schemas.microsoft.com/office/drawing/2014/main" id="{42F87FF5-EE6C-4DED-9334-9996D77C38C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03437" y="19855655"/>
            <a:ext cx="39141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" name="AutoShape 3">
            <a:extLst>
              <a:ext uri="{FF2B5EF4-FFF2-40B4-BE49-F238E27FC236}">
                <a16:creationId xmlns:a16="http://schemas.microsoft.com/office/drawing/2014/main" id="{29E2A572-57A3-4270-AB9C-5BA0A2AFD37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03437" y="19855655"/>
            <a:ext cx="39141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8" name="AutoShape 4">
            <a:extLst>
              <a:ext uri="{FF2B5EF4-FFF2-40B4-BE49-F238E27FC236}">
                <a16:creationId xmlns:a16="http://schemas.microsoft.com/office/drawing/2014/main" id="{A302B939-873E-4ADD-B0F5-0E4EC00C7B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03437" y="19855655"/>
            <a:ext cx="39141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" name="AutoShape 5">
            <a:extLst>
              <a:ext uri="{FF2B5EF4-FFF2-40B4-BE49-F238E27FC236}">
                <a16:creationId xmlns:a16="http://schemas.microsoft.com/office/drawing/2014/main" id="{E9D3CBE6-CD1D-4458-B302-6E4A6D0CCB4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03437" y="19855655"/>
            <a:ext cx="39141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" name="AutoShape 7">
            <a:extLst>
              <a:ext uri="{FF2B5EF4-FFF2-40B4-BE49-F238E27FC236}">
                <a16:creationId xmlns:a16="http://schemas.microsoft.com/office/drawing/2014/main" id="{10FD24F9-DBB3-453C-957C-C1486569C3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103437" y="19855655"/>
            <a:ext cx="39141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748AF55-EB6B-4DC7-B1F3-35C513AE0D95}"/>
              </a:ext>
            </a:extLst>
          </p:cNvPr>
          <p:cNvSpPr/>
          <p:nvPr/>
        </p:nvSpPr>
        <p:spPr>
          <a:xfrm>
            <a:off x="1756442" y="125712"/>
            <a:ext cx="84412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>
                <a:solidFill>
                  <a:srgbClr val="3434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dos Aposentados do RPPS/MT* </a:t>
            </a:r>
          </a:p>
        </p:txBody>
      </p:sp>
      <p:graphicFrame>
        <p:nvGraphicFramePr>
          <p:cNvPr id="21" name="Tabela 20">
            <a:extLst>
              <a:ext uri="{FF2B5EF4-FFF2-40B4-BE49-F238E27FC236}">
                <a16:creationId xmlns:a16="http://schemas.microsoft.com/office/drawing/2014/main" id="{B67B17A7-83BF-474A-99DE-957585065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43540"/>
              </p:ext>
            </p:extLst>
          </p:nvPr>
        </p:nvGraphicFramePr>
        <p:xfrm>
          <a:off x="359368" y="1170696"/>
          <a:ext cx="8308382" cy="3693005"/>
        </p:xfrm>
        <a:graphic>
          <a:graphicData uri="http://schemas.openxmlformats.org/drawingml/2006/table">
            <a:tbl>
              <a:tblPr firstRow="1" bandRow="1"/>
              <a:tblGrid>
                <a:gridCol w="3320535">
                  <a:extLst>
                    <a:ext uri="{9D8B030D-6E8A-4147-A177-3AD203B41FA5}">
                      <a16:colId xmlns:a16="http://schemas.microsoft.com/office/drawing/2014/main" val="1040853207"/>
                    </a:ext>
                  </a:extLst>
                </a:gridCol>
                <a:gridCol w="2029523">
                  <a:extLst>
                    <a:ext uri="{9D8B030D-6E8A-4147-A177-3AD203B41FA5}">
                      <a16:colId xmlns:a16="http://schemas.microsoft.com/office/drawing/2014/main" val="3423969472"/>
                    </a:ext>
                  </a:extLst>
                </a:gridCol>
                <a:gridCol w="1869646">
                  <a:extLst>
                    <a:ext uri="{9D8B030D-6E8A-4147-A177-3AD203B41FA5}">
                      <a16:colId xmlns:a16="http://schemas.microsoft.com/office/drawing/2014/main" val="4275473361"/>
                    </a:ext>
                  </a:extLst>
                </a:gridCol>
                <a:gridCol w="1088678">
                  <a:extLst>
                    <a:ext uri="{9D8B030D-6E8A-4147-A177-3AD203B41FA5}">
                      <a16:colId xmlns:a16="http://schemas.microsoft.com/office/drawing/2014/main" val="526673917"/>
                    </a:ext>
                  </a:extLst>
                </a:gridCol>
              </a:tblGrid>
              <a:tr h="33572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Média do Benefício de aposentadoria por faixa salarial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399250"/>
                  </a:ext>
                </a:extLst>
              </a:tr>
              <a:tr h="6714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Faixa salarial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Média Valor R$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Quantidade Benefícios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235289"/>
                  </a:ext>
                </a:extLst>
              </a:tr>
              <a:tr h="3357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R$ 2.000,00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1.181,63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170381"/>
                  </a:ext>
                </a:extLst>
              </a:tr>
              <a:tr h="3357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R$ 2.000,01 - R$ 3.500,00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2.866,92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06970"/>
                  </a:ext>
                </a:extLst>
              </a:tr>
              <a:tr h="3357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R$ 3.500,01 - R$ 5.000,00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4.325,40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22422"/>
                  </a:ext>
                </a:extLst>
              </a:tr>
              <a:tr h="3357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R$ 5.000,01 - R$ 8.000,00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6.997,94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12.617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778111"/>
                  </a:ext>
                </a:extLst>
              </a:tr>
              <a:tr h="3357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R$ 8.000,01 - R$ 12.000,00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9.707,96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038402"/>
                  </a:ext>
                </a:extLst>
              </a:tr>
              <a:tr h="3357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R$ 12.000,01 - R$ 20.000,00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15.827,67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232142"/>
                  </a:ext>
                </a:extLst>
              </a:tr>
              <a:tr h="3357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Acima de R$ 20.000,00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27.174,16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777224"/>
                  </a:ext>
                </a:extLst>
              </a:tr>
              <a:tr h="33572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28.716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613759"/>
                  </a:ext>
                </a:extLst>
              </a:tr>
            </a:tbl>
          </a:graphicData>
        </a:graphic>
      </p:graphicFrame>
      <p:sp>
        <p:nvSpPr>
          <p:cNvPr id="6" name="Texto Explicativo em Elipse 5"/>
          <p:cNvSpPr/>
          <p:nvPr/>
        </p:nvSpPr>
        <p:spPr>
          <a:xfrm>
            <a:off x="8748214" y="1593705"/>
            <a:ext cx="3355223" cy="2875426"/>
          </a:xfrm>
          <a:prstGeom prst="wedgeEllipseCallou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Tempo médio de duração da Aposentadoria</a:t>
            </a:r>
          </a:p>
          <a:p>
            <a:pPr algn="ctr"/>
            <a:r>
              <a:rPr lang="pt-BR" sz="3200" dirty="0"/>
              <a:t>  </a:t>
            </a:r>
            <a:r>
              <a:rPr lang="pt-B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anos</a:t>
            </a:r>
            <a:r>
              <a:rPr lang="pt-B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9362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áfico 5" descr="Grupo de pessoas">
            <a:extLst>
              <a:ext uri="{FF2B5EF4-FFF2-40B4-BE49-F238E27FC236}">
                <a16:creationId xmlns:a16="http://schemas.microsoft.com/office/drawing/2014/main" id="{B2D1E566-A1DC-484B-8737-DA1FACD6E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2887" y="1084522"/>
            <a:ext cx="5456285" cy="4714376"/>
          </a:xfrm>
          <a:prstGeom prst="rect">
            <a:avLst/>
          </a:prstGeom>
        </p:spPr>
      </p:pic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t-BR" dirty="0"/>
              <a:t>ELABORAÇÃO COORDENAÇÃO DE GESTÃO DE ATIVOS/DIAF/MTPREV</a:t>
            </a:r>
          </a:p>
        </p:txBody>
      </p:sp>
      <p:sp>
        <p:nvSpPr>
          <p:cNvPr id="7" name="Balão de Fala: Retângulo com Cantos Arredondados 6">
            <a:extLst>
              <a:ext uri="{FF2B5EF4-FFF2-40B4-BE49-F238E27FC236}">
                <a16:creationId xmlns:a16="http://schemas.microsoft.com/office/drawing/2014/main" id="{4FE9B171-7D50-404B-AA4C-24263601EB6C}"/>
              </a:ext>
            </a:extLst>
          </p:cNvPr>
          <p:cNvSpPr/>
          <p:nvPr/>
        </p:nvSpPr>
        <p:spPr>
          <a:xfrm>
            <a:off x="5872716" y="1779367"/>
            <a:ext cx="5291471" cy="2455516"/>
          </a:xfrm>
          <a:prstGeom prst="wedgeRoundRectCallout">
            <a:avLst>
              <a:gd name="adj1" fmla="val -18822"/>
              <a:gd name="adj2" fmla="val 82332"/>
              <a:gd name="adj3" fmla="val 16667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806CFA8-B1C8-4C95-B4D0-BAAAD50F645F}"/>
              </a:ext>
            </a:extLst>
          </p:cNvPr>
          <p:cNvSpPr txBox="1"/>
          <p:nvPr/>
        </p:nvSpPr>
        <p:spPr>
          <a:xfrm>
            <a:off x="6096001" y="2129962"/>
            <a:ext cx="48449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97,4%</a:t>
            </a:r>
            <a:r>
              <a:rPr lang="pt-BR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servidores inativos possuem PARIDADE.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A671375-5111-4E8D-AC11-AC661759CE0B}"/>
              </a:ext>
            </a:extLst>
          </p:cNvPr>
          <p:cNvSpPr/>
          <p:nvPr/>
        </p:nvSpPr>
        <p:spPr>
          <a:xfrm>
            <a:off x="1440968" y="366877"/>
            <a:ext cx="8202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2800" b="1" dirty="0">
                <a:solidFill>
                  <a:srgbClr val="3434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dos Aposentados do RPPS/MT </a:t>
            </a:r>
          </a:p>
        </p:txBody>
      </p:sp>
    </p:spTree>
    <p:extLst>
      <p:ext uri="{BB962C8B-B14F-4D97-AF65-F5344CB8AC3E}">
        <p14:creationId xmlns:p14="http://schemas.microsoft.com/office/powerpoint/2010/main" val="3624244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ESTIMATIVA COM BASE NAS CONCESSÕES MÉDIAS MENSAIS DE 165 APOSENTADORIAS E NÃO REPOSIÇÃO DE ATIVOS</a:t>
            </a:r>
          </a:p>
        </p:txBody>
      </p:sp>
      <p:sp>
        <p:nvSpPr>
          <p:cNvPr id="4" name="Espaço Reservado para Data 1"/>
          <p:cNvSpPr txBox="1">
            <a:spLocks/>
          </p:cNvSpPr>
          <p:nvPr/>
        </p:nvSpPr>
        <p:spPr>
          <a:xfrm>
            <a:off x="-72007" y="87712"/>
            <a:ext cx="10291412" cy="947042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dirty="0">
                <a:solidFill>
                  <a:srgbClr val="34347B"/>
                </a:solidFill>
                <a:latin typeface="Franklin Gothic Medium" panose="020B0603020102020204" pitchFamily="34" charset="0"/>
              </a:rPr>
              <a:t>Evolução dos Ativos </a:t>
            </a:r>
            <a:r>
              <a:rPr lang="pt-BR" sz="2800" dirty="0" err="1">
                <a:solidFill>
                  <a:srgbClr val="34347B"/>
                </a:solidFill>
                <a:latin typeface="Franklin Gothic Medium" panose="020B0603020102020204" pitchFamily="34" charset="0"/>
              </a:rPr>
              <a:t>vs</a:t>
            </a:r>
            <a:r>
              <a:rPr lang="pt-BR" sz="2800" dirty="0">
                <a:solidFill>
                  <a:srgbClr val="34347B"/>
                </a:solidFill>
                <a:latin typeface="Franklin Gothic Medium" panose="020B0603020102020204" pitchFamily="34" charset="0"/>
              </a:rPr>
              <a:t> Inativos nas Regras Atuais</a:t>
            </a:r>
            <a:endParaRPr lang="pt-BR" sz="2800" dirty="0">
              <a:solidFill>
                <a:srgbClr val="34347B"/>
              </a:solidFill>
              <a:highlight>
                <a:srgbClr val="FF0000"/>
              </a:highlight>
              <a:latin typeface="Franklin Gothic Medium" panose="020B0603020102020204" pitchFamily="34" charset="0"/>
            </a:endParaRPr>
          </a:p>
        </p:txBody>
      </p:sp>
      <p:sp>
        <p:nvSpPr>
          <p:cNvPr id="3" name="Texto Explicativo em Elipse 2"/>
          <p:cNvSpPr/>
          <p:nvPr/>
        </p:nvSpPr>
        <p:spPr>
          <a:xfrm>
            <a:off x="8381178" y="1508275"/>
            <a:ext cx="3676453" cy="2347274"/>
          </a:xfrm>
          <a:prstGeom prst="wedgeEllipseCallou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8748214" y="1989414"/>
            <a:ext cx="31014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2023 teremos 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INATIVOS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que ATIVOS.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57FED1C-8A73-4F52-AB03-A2C0E5DF81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524012"/>
              </p:ext>
            </p:extLst>
          </p:nvPr>
        </p:nvGraphicFramePr>
        <p:xfrm>
          <a:off x="331523" y="1231150"/>
          <a:ext cx="7804933" cy="4608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663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ELABORAÇÃO COORDENAÇÃO DE GESTÃO DE ATIVOS/DIAF/MTPREV</a:t>
            </a:r>
          </a:p>
        </p:txBody>
      </p:sp>
      <p:sp>
        <p:nvSpPr>
          <p:cNvPr id="4" name="Espaço Reservado para Data 1"/>
          <p:cNvSpPr txBox="1">
            <a:spLocks/>
          </p:cNvSpPr>
          <p:nvPr/>
        </p:nvSpPr>
        <p:spPr>
          <a:xfrm>
            <a:off x="249382" y="342236"/>
            <a:ext cx="11507189" cy="947042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dirty="0">
                <a:solidFill>
                  <a:srgbClr val="34347B"/>
                </a:solidFill>
                <a:latin typeface="Franklin Gothic Medium" panose="020B0603020102020204" pitchFamily="34" charset="0"/>
              </a:rPr>
              <a:t>Déficit Financeiro 2020 -2029 </a:t>
            </a:r>
            <a:endParaRPr lang="pt-BR" sz="2800" dirty="0">
              <a:solidFill>
                <a:srgbClr val="34347B"/>
              </a:solidFill>
              <a:highlight>
                <a:srgbClr val="FF0000"/>
              </a:highlight>
              <a:latin typeface="Franklin Gothic Medium" panose="020B0603020102020204" pitchFamily="34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4BA3E90-2893-455C-8B58-06DB650FF8BE}"/>
              </a:ext>
            </a:extLst>
          </p:cNvPr>
          <p:cNvSpPr/>
          <p:nvPr/>
        </p:nvSpPr>
        <p:spPr>
          <a:xfrm>
            <a:off x="166094" y="6515764"/>
            <a:ext cx="8884419" cy="294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1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Premissas:</a:t>
            </a:r>
            <a:r>
              <a:rPr lang="pt-BR" sz="1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partir de 2021 RGA e leis de carreira. Reposição de 0,7 ativo para cada aposentadoria</a:t>
            </a:r>
            <a:r>
              <a:rPr lang="pt-BR" sz="1000" dirty="0"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554B2FC5-92D5-4BBC-9E62-FD2CF19332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888199"/>
              </p:ext>
            </p:extLst>
          </p:nvPr>
        </p:nvGraphicFramePr>
        <p:xfrm>
          <a:off x="457200" y="1289277"/>
          <a:ext cx="10358438" cy="4568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4041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fld id="{E169DF65-21C2-4CFD-B176-C1B12106C8E6}" type="datetimeFigureOut">
              <a:rPr lang="pt-BR" smtClean="0"/>
              <a:pPr/>
              <a:t>13/11/2019</a:t>
            </a:fld>
            <a:r>
              <a:rPr lang="pt-BR" dirty="0"/>
              <a:t>c</a:t>
            </a:r>
          </a:p>
        </p:txBody>
      </p:sp>
      <p:sp>
        <p:nvSpPr>
          <p:cNvPr id="3" name="object 6"/>
          <p:cNvSpPr/>
          <p:nvPr/>
        </p:nvSpPr>
        <p:spPr>
          <a:xfrm>
            <a:off x="6506512" y="0"/>
            <a:ext cx="3814165" cy="7068457"/>
          </a:xfrm>
          <a:custGeom>
            <a:avLst/>
            <a:gdLst/>
            <a:ahLst/>
            <a:cxnLst/>
            <a:rect l="l" t="t" r="r" b="b"/>
            <a:pathLst>
              <a:path w="3814165" h="7560005">
                <a:moveTo>
                  <a:pt x="1863407" y="6917424"/>
                </a:moveTo>
                <a:lnTo>
                  <a:pt x="1863407" y="7560005"/>
                </a:lnTo>
                <a:lnTo>
                  <a:pt x="3814165" y="7560005"/>
                </a:lnTo>
                <a:lnTo>
                  <a:pt x="3814165" y="6917424"/>
                </a:lnTo>
                <a:lnTo>
                  <a:pt x="1863407" y="6917424"/>
                </a:lnTo>
                <a:close/>
              </a:path>
              <a:path w="3814165" h="7560005">
                <a:moveTo>
                  <a:pt x="702864" y="0"/>
                </a:moveTo>
                <a:lnTo>
                  <a:pt x="665582" y="48860"/>
                </a:lnTo>
                <a:lnTo>
                  <a:pt x="596431" y="147267"/>
                </a:lnTo>
                <a:lnTo>
                  <a:pt x="531064" y="248495"/>
                </a:lnTo>
                <a:lnTo>
                  <a:pt x="469481" y="352542"/>
                </a:lnTo>
                <a:lnTo>
                  <a:pt x="411684" y="459409"/>
                </a:lnTo>
                <a:lnTo>
                  <a:pt x="357671" y="569096"/>
                </a:lnTo>
                <a:lnTo>
                  <a:pt x="307443" y="681602"/>
                </a:lnTo>
                <a:lnTo>
                  <a:pt x="261000" y="796929"/>
                </a:lnTo>
                <a:lnTo>
                  <a:pt x="218343" y="915075"/>
                </a:lnTo>
                <a:lnTo>
                  <a:pt x="179471" y="1036042"/>
                </a:lnTo>
                <a:lnTo>
                  <a:pt x="144385" y="1159828"/>
                </a:lnTo>
                <a:lnTo>
                  <a:pt x="113084" y="1286434"/>
                </a:lnTo>
                <a:lnTo>
                  <a:pt x="85570" y="1415860"/>
                </a:lnTo>
                <a:lnTo>
                  <a:pt x="61842" y="1548106"/>
                </a:lnTo>
                <a:lnTo>
                  <a:pt x="41900" y="1683172"/>
                </a:lnTo>
                <a:lnTo>
                  <a:pt x="25745" y="1821058"/>
                </a:lnTo>
                <a:lnTo>
                  <a:pt x="13376" y="1961763"/>
                </a:lnTo>
                <a:lnTo>
                  <a:pt x="4794" y="2105289"/>
                </a:lnTo>
                <a:lnTo>
                  <a:pt x="0" y="2251635"/>
                </a:lnTo>
                <a:lnTo>
                  <a:pt x="1863407" y="2513674"/>
                </a:lnTo>
                <a:lnTo>
                  <a:pt x="1866745" y="2339090"/>
                </a:lnTo>
                <a:lnTo>
                  <a:pt x="1875325" y="2173459"/>
                </a:lnTo>
                <a:lnTo>
                  <a:pt x="1889147" y="2016780"/>
                </a:lnTo>
                <a:lnTo>
                  <a:pt x="1908212" y="1869055"/>
                </a:lnTo>
                <a:lnTo>
                  <a:pt x="1932519" y="1730283"/>
                </a:lnTo>
                <a:lnTo>
                  <a:pt x="1962068" y="1600464"/>
                </a:lnTo>
                <a:lnTo>
                  <a:pt x="1996859" y="1479598"/>
                </a:lnTo>
                <a:lnTo>
                  <a:pt x="2036892" y="1367684"/>
                </a:lnTo>
                <a:lnTo>
                  <a:pt x="2082167" y="1264724"/>
                </a:lnTo>
                <a:lnTo>
                  <a:pt x="2132684" y="1170717"/>
                </a:lnTo>
                <a:lnTo>
                  <a:pt x="2188442" y="1085663"/>
                </a:lnTo>
                <a:lnTo>
                  <a:pt x="2249442" y="1009562"/>
                </a:lnTo>
                <a:lnTo>
                  <a:pt x="2315684" y="942413"/>
                </a:lnTo>
                <a:lnTo>
                  <a:pt x="2387167" y="884218"/>
                </a:lnTo>
                <a:lnTo>
                  <a:pt x="2463891" y="834976"/>
                </a:lnTo>
                <a:lnTo>
                  <a:pt x="2545857" y="794687"/>
                </a:lnTo>
                <a:lnTo>
                  <a:pt x="2633063" y="763352"/>
                </a:lnTo>
                <a:lnTo>
                  <a:pt x="2725511" y="740969"/>
                </a:lnTo>
                <a:lnTo>
                  <a:pt x="2823200" y="727539"/>
                </a:lnTo>
                <a:lnTo>
                  <a:pt x="2926130" y="723063"/>
                </a:lnTo>
                <a:lnTo>
                  <a:pt x="2960118" y="723663"/>
                </a:lnTo>
                <a:lnTo>
                  <a:pt x="3026783" y="728467"/>
                </a:lnTo>
                <a:lnTo>
                  <a:pt x="3091701" y="738076"/>
                </a:lnTo>
                <a:lnTo>
                  <a:pt x="3154873" y="752489"/>
                </a:lnTo>
                <a:lnTo>
                  <a:pt x="3216301" y="771706"/>
                </a:lnTo>
                <a:lnTo>
                  <a:pt x="3275985" y="795727"/>
                </a:lnTo>
                <a:lnTo>
                  <a:pt x="3333925" y="824552"/>
                </a:lnTo>
                <a:lnTo>
                  <a:pt x="3390124" y="858181"/>
                </a:lnTo>
                <a:lnTo>
                  <a:pt x="3444581" y="896614"/>
                </a:lnTo>
                <a:lnTo>
                  <a:pt x="3497299" y="939851"/>
                </a:lnTo>
                <a:lnTo>
                  <a:pt x="3547838" y="987910"/>
                </a:lnTo>
                <a:lnTo>
                  <a:pt x="3593688" y="1040904"/>
                </a:lnTo>
                <a:lnTo>
                  <a:pt x="3634445" y="1098850"/>
                </a:lnTo>
                <a:lnTo>
                  <a:pt x="3670111" y="1161747"/>
                </a:lnTo>
                <a:lnTo>
                  <a:pt x="3700684" y="1229594"/>
                </a:lnTo>
                <a:lnTo>
                  <a:pt x="3714061" y="1265373"/>
                </a:lnTo>
                <a:lnTo>
                  <a:pt x="3726163" y="1302389"/>
                </a:lnTo>
                <a:lnTo>
                  <a:pt x="3736993" y="1340641"/>
                </a:lnTo>
                <a:lnTo>
                  <a:pt x="3746548" y="1380130"/>
                </a:lnTo>
                <a:lnTo>
                  <a:pt x="3754830" y="1420855"/>
                </a:lnTo>
                <a:lnTo>
                  <a:pt x="3761838" y="1462817"/>
                </a:lnTo>
                <a:lnTo>
                  <a:pt x="3767572" y="1506014"/>
                </a:lnTo>
                <a:lnTo>
                  <a:pt x="3772032" y="1550447"/>
                </a:lnTo>
                <a:lnTo>
                  <a:pt x="3775218" y="1596115"/>
                </a:lnTo>
                <a:lnTo>
                  <a:pt x="3777130" y="1643019"/>
                </a:lnTo>
                <a:lnTo>
                  <a:pt x="3777767" y="1691158"/>
                </a:lnTo>
                <a:lnTo>
                  <a:pt x="3777248" y="1743926"/>
                </a:lnTo>
                <a:lnTo>
                  <a:pt x="3775692" y="1795948"/>
                </a:lnTo>
                <a:lnTo>
                  <a:pt x="3773099" y="1847222"/>
                </a:lnTo>
                <a:lnTo>
                  <a:pt x="3769469" y="1897749"/>
                </a:lnTo>
                <a:lnTo>
                  <a:pt x="3764801" y="1947530"/>
                </a:lnTo>
                <a:lnTo>
                  <a:pt x="3759096" y="1996564"/>
                </a:lnTo>
                <a:lnTo>
                  <a:pt x="3752354" y="2044851"/>
                </a:lnTo>
                <a:lnTo>
                  <a:pt x="3744574" y="2092391"/>
                </a:lnTo>
                <a:lnTo>
                  <a:pt x="3735757" y="2139185"/>
                </a:lnTo>
                <a:lnTo>
                  <a:pt x="3725903" y="2185233"/>
                </a:lnTo>
                <a:lnTo>
                  <a:pt x="3715012" y="2230534"/>
                </a:lnTo>
                <a:lnTo>
                  <a:pt x="3703083" y="2275089"/>
                </a:lnTo>
                <a:lnTo>
                  <a:pt x="3690117" y="2318897"/>
                </a:lnTo>
                <a:lnTo>
                  <a:pt x="3676114" y="2361960"/>
                </a:lnTo>
                <a:lnTo>
                  <a:pt x="3661074" y="2404276"/>
                </a:lnTo>
                <a:lnTo>
                  <a:pt x="3644996" y="2445846"/>
                </a:lnTo>
                <a:lnTo>
                  <a:pt x="3627881" y="2486671"/>
                </a:lnTo>
                <a:lnTo>
                  <a:pt x="3609729" y="2526749"/>
                </a:lnTo>
                <a:lnTo>
                  <a:pt x="3590539" y="2566082"/>
                </a:lnTo>
                <a:lnTo>
                  <a:pt x="3570312" y="2604669"/>
                </a:lnTo>
                <a:lnTo>
                  <a:pt x="3548721" y="2643257"/>
                </a:lnTo>
                <a:lnTo>
                  <a:pt x="3525437" y="2682592"/>
                </a:lnTo>
                <a:lnTo>
                  <a:pt x="3500461" y="2722673"/>
                </a:lnTo>
                <a:lnTo>
                  <a:pt x="3473793" y="2763502"/>
                </a:lnTo>
                <a:lnTo>
                  <a:pt x="3445432" y="2805077"/>
                </a:lnTo>
                <a:lnTo>
                  <a:pt x="3415380" y="2847398"/>
                </a:lnTo>
                <a:lnTo>
                  <a:pt x="3383635" y="2890465"/>
                </a:lnTo>
                <a:lnTo>
                  <a:pt x="3350197" y="2934278"/>
                </a:lnTo>
                <a:lnTo>
                  <a:pt x="3315068" y="2978837"/>
                </a:lnTo>
                <a:lnTo>
                  <a:pt x="3278246" y="3024142"/>
                </a:lnTo>
                <a:lnTo>
                  <a:pt x="3239732" y="3070193"/>
                </a:lnTo>
                <a:lnTo>
                  <a:pt x="3199525" y="3116988"/>
                </a:lnTo>
                <a:lnTo>
                  <a:pt x="3157626" y="3164529"/>
                </a:lnTo>
                <a:lnTo>
                  <a:pt x="3114035" y="3212815"/>
                </a:lnTo>
                <a:lnTo>
                  <a:pt x="3068751" y="3261846"/>
                </a:lnTo>
                <a:lnTo>
                  <a:pt x="3021776" y="3311621"/>
                </a:lnTo>
                <a:lnTo>
                  <a:pt x="2973107" y="3362142"/>
                </a:lnTo>
                <a:lnTo>
                  <a:pt x="2922747" y="3413406"/>
                </a:lnTo>
                <a:lnTo>
                  <a:pt x="2870694" y="3465415"/>
                </a:lnTo>
                <a:lnTo>
                  <a:pt x="2816948" y="3518167"/>
                </a:lnTo>
                <a:lnTo>
                  <a:pt x="2752830" y="3581619"/>
                </a:lnTo>
                <a:lnTo>
                  <a:pt x="2691495" y="3643850"/>
                </a:lnTo>
                <a:lnTo>
                  <a:pt x="2632945" y="3704862"/>
                </a:lnTo>
                <a:lnTo>
                  <a:pt x="2577179" y="3764653"/>
                </a:lnTo>
                <a:lnTo>
                  <a:pt x="2524197" y="3823225"/>
                </a:lnTo>
                <a:lnTo>
                  <a:pt x="2474000" y="3880577"/>
                </a:lnTo>
                <a:lnTo>
                  <a:pt x="2426587" y="3936708"/>
                </a:lnTo>
                <a:lnTo>
                  <a:pt x="2381958" y="3991620"/>
                </a:lnTo>
                <a:lnTo>
                  <a:pt x="2340113" y="4045312"/>
                </a:lnTo>
                <a:lnTo>
                  <a:pt x="2301052" y="4097784"/>
                </a:lnTo>
                <a:lnTo>
                  <a:pt x="2264776" y="4149037"/>
                </a:lnTo>
                <a:lnTo>
                  <a:pt x="2231283" y="4199069"/>
                </a:lnTo>
                <a:lnTo>
                  <a:pt x="2200575" y="4247882"/>
                </a:lnTo>
                <a:lnTo>
                  <a:pt x="2172651" y="4295474"/>
                </a:lnTo>
                <a:lnTo>
                  <a:pt x="2147511" y="4341847"/>
                </a:lnTo>
                <a:lnTo>
                  <a:pt x="2125155" y="4387000"/>
                </a:lnTo>
                <a:lnTo>
                  <a:pt x="2105583" y="4430934"/>
                </a:lnTo>
                <a:lnTo>
                  <a:pt x="2088795" y="4473647"/>
                </a:lnTo>
                <a:lnTo>
                  <a:pt x="2074792" y="4515141"/>
                </a:lnTo>
                <a:lnTo>
                  <a:pt x="2063572" y="4555415"/>
                </a:lnTo>
                <a:lnTo>
                  <a:pt x="2053991" y="4596380"/>
                </a:lnTo>
                <a:lnTo>
                  <a:pt x="2044902" y="4639909"/>
                </a:lnTo>
                <a:lnTo>
                  <a:pt x="2036305" y="4686002"/>
                </a:lnTo>
                <a:lnTo>
                  <a:pt x="2028198" y="4734659"/>
                </a:lnTo>
                <a:lnTo>
                  <a:pt x="2020583" y="4785881"/>
                </a:lnTo>
                <a:lnTo>
                  <a:pt x="2013459" y="4839667"/>
                </a:lnTo>
                <a:lnTo>
                  <a:pt x="2006827" y="4896018"/>
                </a:lnTo>
                <a:lnTo>
                  <a:pt x="2000685" y="4954933"/>
                </a:lnTo>
                <a:lnTo>
                  <a:pt x="1995035" y="5016413"/>
                </a:lnTo>
                <a:lnTo>
                  <a:pt x="1989877" y="5080458"/>
                </a:lnTo>
                <a:lnTo>
                  <a:pt x="1985209" y="5147068"/>
                </a:lnTo>
                <a:lnTo>
                  <a:pt x="1981033" y="5216242"/>
                </a:lnTo>
                <a:lnTo>
                  <a:pt x="1977349" y="5287982"/>
                </a:lnTo>
                <a:lnTo>
                  <a:pt x="1974155" y="5362287"/>
                </a:lnTo>
                <a:lnTo>
                  <a:pt x="1971453" y="5439157"/>
                </a:lnTo>
                <a:lnTo>
                  <a:pt x="1969242" y="5518593"/>
                </a:lnTo>
                <a:lnTo>
                  <a:pt x="1967523" y="5600594"/>
                </a:lnTo>
                <a:lnTo>
                  <a:pt x="1966294" y="5685160"/>
                </a:lnTo>
                <a:lnTo>
                  <a:pt x="1965557" y="5772293"/>
                </a:lnTo>
                <a:lnTo>
                  <a:pt x="1965312" y="5861991"/>
                </a:lnTo>
                <a:lnTo>
                  <a:pt x="1965312" y="6189536"/>
                </a:lnTo>
                <a:lnTo>
                  <a:pt x="3712260" y="6189536"/>
                </a:lnTo>
                <a:lnTo>
                  <a:pt x="3712561" y="6121475"/>
                </a:lnTo>
                <a:lnTo>
                  <a:pt x="3713461" y="6055578"/>
                </a:lnTo>
                <a:lnTo>
                  <a:pt x="3714962" y="5991846"/>
                </a:lnTo>
                <a:lnTo>
                  <a:pt x="3717064" y="5930280"/>
                </a:lnTo>
                <a:lnTo>
                  <a:pt x="3719766" y="5870878"/>
                </a:lnTo>
                <a:lnTo>
                  <a:pt x="3723069" y="5813640"/>
                </a:lnTo>
                <a:lnTo>
                  <a:pt x="3726971" y="5758568"/>
                </a:lnTo>
                <a:lnTo>
                  <a:pt x="3731475" y="5705661"/>
                </a:lnTo>
                <a:lnTo>
                  <a:pt x="3736579" y="5654919"/>
                </a:lnTo>
                <a:lnTo>
                  <a:pt x="3742283" y="5606341"/>
                </a:lnTo>
                <a:lnTo>
                  <a:pt x="3748588" y="5559929"/>
                </a:lnTo>
                <a:lnTo>
                  <a:pt x="3755493" y="5515681"/>
                </a:lnTo>
                <a:lnTo>
                  <a:pt x="3762999" y="5473598"/>
                </a:lnTo>
                <a:lnTo>
                  <a:pt x="3771105" y="5433681"/>
                </a:lnTo>
                <a:lnTo>
                  <a:pt x="3779812" y="5395928"/>
                </a:lnTo>
                <a:lnTo>
                  <a:pt x="3799026" y="5326918"/>
                </a:lnTo>
                <a:lnTo>
                  <a:pt x="3820643" y="5266567"/>
                </a:lnTo>
                <a:lnTo>
                  <a:pt x="3845463" y="5213199"/>
                </a:lnTo>
                <a:lnTo>
                  <a:pt x="3878288" y="5156655"/>
                </a:lnTo>
                <a:lnTo>
                  <a:pt x="3919918" y="5095227"/>
                </a:lnTo>
                <a:lnTo>
                  <a:pt x="3944036" y="5062683"/>
                </a:lnTo>
                <a:lnTo>
                  <a:pt x="3970355" y="5028917"/>
                </a:lnTo>
                <a:lnTo>
                  <a:pt x="3998875" y="4993932"/>
                </a:lnTo>
                <a:lnTo>
                  <a:pt x="4029598" y="4957727"/>
                </a:lnTo>
                <a:lnTo>
                  <a:pt x="4062523" y="4920301"/>
                </a:lnTo>
                <a:lnTo>
                  <a:pt x="4097650" y="4881656"/>
                </a:lnTo>
                <a:lnTo>
                  <a:pt x="4134980" y="4841792"/>
                </a:lnTo>
                <a:lnTo>
                  <a:pt x="4174513" y="4800707"/>
                </a:lnTo>
                <a:lnTo>
                  <a:pt x="4216249" y="4758404"/>
                </a:lnTo>
                <a:lnTo>
                  <a:pt x="4260187" y="4714881"/>
                </a:lnTo>
                <a:lnTo>
                  <a:pt x="4306329" y="4670140"/>
                </a:lnTo>
                <a:lnTo>
                  <a:pt x="4354674" y="4624179"/>
                </a:lnTo>
                <a:lnTo>
                  <a:pt x="4405223" y="4577000"/>
                </a:lnTo>
                <a:lnTo>
                  <a:pt x="4457975" y="4528602"/>
                </a:lnTo>
                <a:lnTo>
                  <a:pt x="4512932" y="4478986"/>
                </a:lnTo>
                <a:lnTo>
                  <a:pt x="4591116" y="4408692"/>
                </a:lnTo>
                <a:lnTo>
                  <a:pt x="4667009" y="4338996"/>
                </a:lnTo>
                <a:lnTo>
                  <a:pt x="4740610" y="4269900"/>
                </a:lnTo>
                <a:lnTo>
                  <a:pt x="4811920" y="4201402"/>
                </a:lnTo>
                <a:lnTo>
                  <a:pt x="4880938" y="4133504"/>
                </a:lnTo>
                <a:lnTo>
                  <a:pt x="4947665" y="4066205"/>
                </a:lnTo>
                <a:lnTo>
                  <a:pt x="5012100" y="3999505"/>
                </a:lnTo>
                <a:lnTo>
                  <a:pt x="5074243" y="3933404"/>
                </a:lnTo>
                <a:lnTo>
                  <a:pt x="5134094" y="3867903"/>
                </a:lnTo>
                <a:lnTo>
                  <a:pt x="5191653" y="3803001"/>
                </a:lnTo>
                <a:lnTo>
                  <a:pt x="5246920" y="3738699"/>
                </a:lnTo>
                <a:lnTo>
                  <a:pt x="5299896" y="3674997"/>
                </a:lnTo>
                <a:lnTo>
                  <a:pt x="5350579" y="3611894"/>
                </a:lnTo>
                <a:lnTo>
                  <a:pt x="5398969" y="3549392"/>
                </a:lnTo>
                <a:lnTo>
                  <a:pt x="5445068" y="3487489"/>
                </a:lnTo>
                <a:lnTo>
                  <a:pt x="5488874" y="3426186"/>
                </a:lnTo>
                <a:lnTo>
                  <a:pt x="5530388" y="3365483"/>
                </a:lnTo>
                <a:lnTo>
                  <a:pt x="5569609" y="3305381"/>
                </a:lnTo>
                <a:lnTo>
                  <a:pt x="5606538" y="3245879"/>
                </a:lnTo>
                <a:lnTo>
                  <a:pt x="5641174" y="3186977"/>
                </a:lnTo>
                <a:lnTo>
                  <a:pt x="5673809" y="3127691"/>
                </a:lnTo>
                <a:lnTo>
                  <a:pt x="5704772" y="3067003"/>
                </a:lnTo>
                <a:lnTo>
                  <a:pt x="5724004" y="3026237"/>
                </a:lnTo>
                <a:lnTo>
                  <a:pt x="5724004" y="497069"/>
                </a:lnTo>
                <a:lnTo>
                  <a:pt x="5680767" y="403930"/>
                </a:lnTo>
                <a:lnTo>
                  <a:pt x="5633599" y="311232"/>
                </a:lnTo>
                <a:lnTo>
                  <a:pt x="5582937" y="219917"/>
                </a:lnTo>
                <a:lnTo>
                  <a:pt x="5528782" y="129985"/>
                </a:lnTo>
                <a:lnTo>
                  <a:pt x="5471132" y="41434"/>
                </a:lnTo>
                <a:lnTo>
                  <a:pt x="5442068" y="0"/>
                </a:lnTo>
                <a:lnTo>
                  <a:pt x="702864" y="0"/>
                </a:lnTo>
                <a:close/>
              </a:path>
            </a:pathLst>
          </a:custGeom>
          <a:solidFill>
            <a:srgbClr val="B5AE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Retângulo 1"/>
          <p:cNvSpPr/>
          <p:nvPr/>
        </p:nvSpPr>
        <p:spPr>
          <a:xfrm>
            <a:off x="784451" y="2035117"/>
            <a:ext cx="722153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6000" b="0" i="0" u="none" strike="noStrike" baseline="30000" dirty="0">
                <a:solidFill>
                  <a:srgbClr val="342E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será </a:t>
            </a:r>
            <a:endParaRPr lang="pt-BR" sz="1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72619" y="4069740"/>
            <a:ext cx="5056192" cy="17338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6000" baseline="30000" dirty="0">
                <a:solidFill>
                  <a:srgbClr val="342E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nada</a:t>
            </a:r>
          </a:p>
        </p:txBody>
      </p:sp>
      <p:sp>
        <p:nvSpPr>
          <p:cNvPr id="6" name="Retângulo 5"/>
          <p:cNvSpPr/>
          <p:nvPr/>
        </p:nvSpPr>
        <p:spPr>
          <a:xfrm>
            <a:off x="2126507" y="4936644"/>
            <a:ext cx="4748416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0" baseline="30000" dirty="0">
                <a:solidFill>
                  <a:srgbClr val="342E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feito</a:t>
            </a:r>
            <a:endParaRPr lang="pt-BR" sz="1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244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F0029141-12EF-44F8-BEDE-9AB16B1671B2}"/>
              </a:ext>
            </a:extLst>
          </p:cNvPr>
          <p:cNvSpPr/>
          <p:nvPr/>
        </p:nvSpPr>
        <p:spPr>
          <a:xfrm>
            <a:off x="2483004" y="0"/>
            <a:ext cx="72259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8800" b="1" baseline="30000" dirty="0">
                <a:solidFill>
                  <a:srgbClr val="342E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Alternativas</a:t>
            </a:r>
            <a:endParaRPr lang="pt-BR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4DAD0F32-4EE2-48D4-87E6-81784038EFBB}"/>
              </a:ext>
            </a:extLst>
          </p:cNvPr>
          <p:cNvSpPr/>
          <p:nvPr/>
        </p:nvSpPr>
        <p:spPr>
          <a:xfrm>
            <a:off x="1103971" y="1446550"/>
            <a:ext cx="6998038" cy="755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D2E754A-8184-46D7-A828-6C50E45D5C97}"/>
              </a:ext>
            </a:extLst>
          </p:cNvPr>
          <p:cNvSpPr/>
          <p:nvPr/>
        </p:nvSpPr>
        <p:spPr>
          <a:xfrm>
            <a:off x="1103969" y="2603856"/>
            <a:ext cx="6998038" cy="70846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10D99D6A-B2FB-4761-AD3E-1DB4B52C2BBA}"/>
              </a:ext>
            </a:extLst>
          </p:cNvPr>
          <p:cNvSpPr/>
          <p:nvPr/>
        </p:nvSpPr>
        <p:spPr>
          <a:xfrm>
            <a:off x="1103969" y="3713628"/>
            <a:ext cx="6998038" cy="8206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88B4313-454B-4520-A8E6-5611C95A61CE}"/>
              </a:ext>
            </a:extLst>
          </p:cNvPr>
          <p:cNvSpPr/>
          <p:nvPr/>
        </p:nvSpPr>
        <p:spPr>
          <a:xfrm>
            <a:off x="1103970" y="4935600"/>
            <a:ext cx="6998037" cy="70846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F458FEB-C547-4E14-A018-23AB59C22239}"/>
              </a:ext>
            </a:extLst>
          </p:cNvPr>
          <p:cNvSpPr txBox="1"/>
          <p:nvPr/>
        </p:nvSpPr>
        <p:spPr>
          <a:xfrm>
            <a:off x="1320097" y="1541625"/>
            <a:ext cx="59738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1) Cortar custeio/investimentos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D448A58-6870-4660-966F-8CD8EB9851C3}"/>
              </a:ext>
            </a:extLst>
          </p:cNvPr>
          <p:cNvSpPr txBox="1"/>
          <p:nvPr/>
        </p:nvSpPr>
        <p:spPr>
          <a:xfrm>
            <a:off x="1215483" y="2710287"/>
            <a:ext cx="56313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2) Aumentar/criar impostos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B3195DC-E643-4A33-960A-92C2F775E559}"/>
              </a:ext>
            </a:extLst>
          </p:cNvPr>
          <p:cNvSpPr txBox="1"/>
          <p:nvPr/>
        </p:nvSpPr>
        <p:spPr>
          <a:xfrm>
            <a:off x="1010092" y="3846961"/>
            <a:ext cx="72259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i="1" dirty="0"/>
              <a:t> </a:t>
            </a:r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3) Reduzir o valor das aposentadorias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D4F558A-1C51-4674-8C81-39ADA0E2B593}"/>
              </a:ext>
            </a:extLst>
          </p:cNvPr>
          <p:cNvSpPr txBox="1"/>
          <p:nvPr/>
        </p:nvSpPr>
        <p:spPr>
          <a:xfrm>
            <a:off x="1215483" y="5057850"/>
            <a:ext cx="53079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i="1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4) Reforma da Previdência</a:t>
            </a:r>
            <a:endParaRPr lang="pt-BR" sz="3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043872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drã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Eixo 1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Eixo 2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Eixo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Eixo 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1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1138</Words>
  <Application>Microsoft Office PowerPoint</Application>
  <PresentationFormat>Widescreen</PresentationFormat>
  <Paragraphs>384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6</vt:i4>
      </vt:variant>
      <vt:variant>
        <vt:lpstr>Títulos de slides</vt:lpstr>
      </vt:variant>
      <vt:variant>
        <vt:i4>22</vt:i4>
      </vt:variant>
    </vt:vector>
  </HeadingPairs>
  <TitlesOfParts>
    <vt:vector size="33" baseType="lpstr">
      <vt:lpstr>Arial</vt:lpstr>
      <vt:lpstr>Calibri</vt:lpstr>
      <vt:lpstr>Franklin Gothic Book</vt:lpstr>
      <vt:lpstr>Franklin Gothic Medium</vt:lpstr>
      <vt:lpstr>Wingdings</vt:lpstr>
      <vt:lpstr>Personalizar design</vt:lpstr>
      <vt:lpstr>Padrão</vt:lpstr>
      <vt:lpstr>Eixo 1</vt:lpstr>
      <vt:lpstr>Eixo 2 </vt:lpstr>
      <vt:lpstr>Eixo 3</vt:lpstr>
      <vt:lpstr>Eixo 4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Elliton Oliveira de Souza</dc:creator>
  <cp:lastModifiedBy>Redação</cp:lastModifiedBy>
  <cp:revision>120</cp:revision>
  <dcterms:created xsi:type="dcterms:W3CDTF">2019-11-04T18:33:24Z</dcterms:created>
  <dcterms:modified xsi:type="dcterms:W3CDTF">2019-11-13T15:41:51Z</dcterms:modified>
</cp:coreProperties>
</file>